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18"/>
  </p:notesMasterIdLst>
  <p:sldIdLst>
    <p:sldId id="256" r:id="rId2"/>
    <p:sldId id="257" r:id="rId3"/>
    <p:sldId id="258" r:id="rId4"/>
    <p:sldId id="263" r:id="rId5"/>
    <p:sldId id="265" r:id="rId6"/>
    <p:sldId id="266" r:id="rId7"/>
    <p:sldId id="267" r:id="rId8"/>
    <p:sldId id="282" r:id="rId9"/>
    <p:sldId id="268" r:id="rId10"/>
    <p:sldId id="270" r:id="rId11"/>
    <p:sldId id="272" r:id="rId12"/>
    <p:sldId id="273" r:id="rId13"/>
    <p:sldId id="279" r:id="rId14"/>
    <p:sldId id="260" r:id="rId15"/>
    <p:sldId id="276" r:id="rId16"/>
    <p:sldId id="28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E354C-F811-E846-A1A4-06DB42440FCD}" type="datetimeFigureOut">
              <a:rPr lang="en-US" smtClean="0"/>
              <a:t>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8E0705-07B8-234C-B07F-312E7450D978}" type="slidenum">
              <a:rPr lang="en-US" smtClean="0"/>
              <a:t>‹#›</a:t>
            </a:fld>
            <a:endParaRPr lang="en-US"/>
          </a:p>
        </p:txBody>
      </p:sp>
    </p:spTree>
    <p:extLst>
      <p:ext uri="{BB962C8B-B14F-4D97-AF65-F5344CB8AC3E}">
        <p14:creationId xmlns:p14="http://schemas.microsoft.com/office/powerpoint/2010/main" val="2212898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pr.org/68774946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ata.worldbank.org/indicator/SE.TER.ENRR?locations=C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statista.com/statistics/227240/number-of-chinese-students-that-study-abroad/"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these quotes are excerpted from China’s Youth: Increasing Diversity Amid Persistent Inequality by Li </a:t>
            </a:r>
            <a:r>
              <a:rPr lang="en-US" dirty="0" err="1"/>
              <a:t>Chunling</a:t>
            </a:r>
            <a:r>
              <a:rPr lang="en-US" dirty="0"/>
              <a:t>.</a:t>
            </a:r>
          </a:p>
        </p:txBody>
      </p:sp>
      <p:sp>
        <p:nvSpPr>
          <p:cNvPr id="4" name="Slide Number Placeholder 3"/>
          <p:cNvSpPr>
            <a:spLocks noGrp="1"/>
          </p:cNvSpPr>
          <p:nvPr>
            <p:ph type="sldNum" sz="quarter" idx="5"/>
          </p:nvPr>
        </p:nvSpPr>
        <p:spPr/>
        <p:txBody>
          <a:bodyPr/>
          <a:lstStyle/>
          <a:p>
            <a:fld id="{308E0705-07B8-234C-B07F-312E7450D978}" type="slidenum">
              <a:rPr lang="en-US" smtClean="0"/>
              <a:t>1</a:t>
            </a:fld>
            <a:endParaRPr lang="en-US"/>
          </a:p>
        </p:txBody>
      </p:sp>
    </p:spTree>
    <p:extLst>
      <p:ext uri="{BB962C8B-B14F-4D97-AF65-F5344CB8AC3E}">
        <p14:creationId xmlns:p14="http://schemas.microsoft.com/office/powerpoint/2010/main" val="2745827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 </a:t>
            </a:r>
            <a:r>
              <a:rPr lang="en-US" dirty="0" err="1"/>
              <a:t>Chunling’s</a:t>
            </a:r>
            <a:r>
              <a:rPr lang="en-US" dirty="0"/>
              <a:t> China’s Youth</a:t>
            </a:r>
          </a:p>
        </p:txBody>
      </p:sp>
      <p:sp>
        <p:nvSpPr>
          <p:cNvPr id="4" name="Slide Number Placeholder 3"/>
          <p:cNvSpPr>
            <a:spLocks noGrp="1"/>
          </p:cNvSpPr>
          <p:nvPr>
            <p:ph type="sldNum" sz="quarter" idx="5"/>
          </p:nvPr>
        </p:nvSpPr>
        <p:spPr/>
        <p:txBody>
          <a:bodyPr/>
          <a:lstStyle/>
          <a:p>
            <a:fld id="{308E0705-07B8-234C-B07F-312E7450D978}" type="slidenum">
              <a:rPr lang="en-US" smtClean="0"/>
              <a:t>11</a:t>
            </a:fld>
            <a:endParaRPr lang="en-US"/>
          </a:p>
        </p:txBody>
      </p:sp>
    </p:spTree>
    <p:extLst>
      <p:ext uri="{BB962C8B-B14F-4D97-AF65-F5344CB8AC3E}">
        <p14:creationId xmlns:p14="http://schemas.microsoft.com/office/powerpoint/2010/main" val="2314969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www.nytimes.com</a:t>
            </a:r>
            <a:r>
              <a:rPr lang="en-US" dirty="0"/>
              <a:t>/2020/03/05/magazine/blued-</a:t>
            </a:r>
            <a:r>
              <a:rPr lang="en-US" dirty="0" err="1"/>
              <a:t>china</a:t>
            </a:r>
            <a:r>
              <a:rPr lang="en-US" dirty="0"/>
              <a:t>-gay-dating-</a:t>
            </a:r>
            <a:r>
              <a:rPr lang="en-US" dirty="0" err="1"/>
              <a:t>app.html</a:t>
            </a:r>
            <a:endParaRPr lang="en-US" dirty="0"/>
          </a:p>
          <a:p>
            <a:r>
              <a:rPr lang="en-US" dirty="0"/>
              <a:t>https://</a:t>
            </a:r>
            <a:r>
              <a:rPr lang="en-US" dirty="0" err="1"/>
              <a:t>restofworld.org</a:t>
            </a:r>
            <a:r>
              <a:rPr lang="en-US" dirty="0"/>
              <a:t>/2021/</a:t>
            </a:r>
            <a:r>
              <a:rPr lang="en-US" dirty="0" err="1"/>
              <a:t>china</a:t>
            </a:r>
            <a:r>
              <a:rPr lang="en-US" dirty="0"/>
              <a:t>-</a:t>
            </a:r>
            <a:r>
              <a:rPr lang="en-US" dirty="0" err="1"/>
              <a:t>bluecity</a:t>
            </a:r>
            <a:r>
              <a:rPr lang="en-US" dirty="0"/>
              <a:t>-healthcare-dating-apps/</a:t>
            </a:r>
          </a:p>
          <a:p>
            <a:r>
              <a:rPr lang="en-US" dirty="0"/>
              <a:t>Li </a:t>
            </a:r>
            <a:r>
              <a:rPr lang="en-US" dirty="0" err="1"/>
              <a:t>Chunling’s</a:t>
            </a:r>
            <a:r>
              <a:rPr lang="en-US" dirty="0"/>
              <a:t> China’s Youth</a:t>
            </a:r>
          </a:p>
        </p:txBody>
      </p:sp>
      <p:sp>
        <p:nvSpPr>
          <p:cNvPr id="4" name="Slide Number Placeholder 3"/>
          <p:cNvSpPr>
            <a:spLocks noGrp="1"/>
          </p:cNvSpPr>
          <p:nvPr>
            <p:ph type="sldNum" sz="quarter" idx="5"/>
          </p:nvPr>
        </p:nvSpPr>
        <p:spPr/>
        <p:txBody>
          <a:bodyPr/>
          <a:lstStyle/>
          <a:p>
            <a:fld id="{308E0705-07B8-234C-B07F-312E7450D978}" type="slidenum">
              <a:rPr lang="en-US" smtClean="0"/>
              <a:t>12</a:t>
            </a:fld>
            <a:endParaRPr lang="en-US"/>
          </a:p>
        </p:txBody>
      </p:sp>
    </p:spTree>
    <p:extLst>
      <p:ext uri="{BB962C8B-B14F-4D97-AF65-F5344CB8AC3E}">
        <p14:creationId xmlns:p14="http://schemas.microsoft.com/office/powerpoint/2010/main" val="3728701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 </a:t>
            </a:r>
            <a:r>
              <a:rPr lang="en-US" dirty="0" err="1"/>
              <a:t>Chunling’s</a:t>
            </a:r>
            <a:r>
              <a:rPr lang="en-US"/>
              <a:t> China’s Youth</a:t>
            </a:r>
          </a:p>
          <a:p>
            <a:endParaRPr lang="en-US" dirty="0"/>
          </a:p>
        </p:txBody>
      </p:sp>
      <p:sp>
        <p:nvSpPr>
          <p:cNvPr id="4" name="Slide Number Placeholder 3"/>
          <p:cNvSpPr>
            <a:spLocks noGrp="1"/>
          </p:cNvSpPr>
          <p:nvPr>
            <p:ph type="sldNum" sz="quarter" idx="5"/>
          </p:nvPr>
        </p:nvSpPr>
        <p:spPr/>
        <p:txBody>
          <a:bodyPr/>
          <a:lstStyle/>
          <a:p>
            <a:fld id="{308E0705-07B8-234C-B07F-312E7450D978}" type="slidenum">
              <a:rPr lang="en-US" smtClean="0"/>
              <a:t>15</a:t>
            </a:fld>
            <a:endParaRPr lang="en-US"/>
          </a:p>
        </p:txBody>
      </p:sp>
    </p:spTree>
    <p:extLst>
      <p:ext uri="{BB962C8B-B14F-4D97-AF65-F5344CB8AC3E}">
        <p14:creationId xmlns:p14="http://schemas.microsoft.com/office/powerpoint/2010/main" val="3589977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https://www.npr.org/687749466</a:t>
            </a:r>
            <a:r>
              <a:rPr lang="en-US" sz="12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www.npr.org</a:t>
            </a:r>
            <a:r>
              <a:rPr lang="en-US" dirty="0"/>
              <a:t>/2019/01/23/687749466/watch-in-china-school-principal-leads-students-in-dancing-to-a-new-beat</a:t>
            </a:r>
          </a:p>
          <a:p>
            <a:endParaRPr lang="en-US" dirty="0"/>
          </a:p>
        </p:txBody>
      </p:sp>
      <p:sp>
        <p:nvSpPr>
          <p:cNvPr id="4" name="Slide Number Placeholder 3"/>
          <p:cNvSpPr>
            <a:spLocks noGrp="1"/>
          </p:cNvSpPr>
          <p:nvPr>
            <p:ph type="sldNum" sz="quarter" idx="5"/>
          </p:nvPr>
        </p:nvSpPr>
        <p:spPr/>
        <p:txBody>
          <a:bodyPr/>
          <a:lstStyle/>
          <a:p>
            <a:fld id="{308E0705-07B8-234C-B07F-312E7450D978}" type="slidenum">
              <a:rPr lang="en-US" smtClean="0"/>
              <a:t>16</a:t>
            </a:fld>
            <a:endParaRPr lang="en-US"/>
          </a:p>
        </p:txBody>
      </p:sp>
    </p:spTree>
    <p:extLst>
      <p:ext uri="{BB962C8B-B14F-4D97-AF65-F5344CB8AC3E}">
        <p14:creationId xmlns:p14="http://schemas.microsoft.com/office/powerpoint/2010/main" val="2522791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 was a youth in 1982, I taught at Beijing University. Even thought I am now past middle age, my studies and interest continue to focus on Chinese youth!</a:t>
            </a:r>
          </a:p>
          <a:p>
            <a:endParaRPr lang="en-US" dirty="0"/>
          </a:p>
        </p:txBody>
      </p:sp>
      <p:sp>
        <p:nvSpPr>
          <p:cNvPr id="4" name="Slide Number Placeholder 3"/>
          <p:cNvSpPr>
            <a:spLocks noGrp="1"/>
          </p:cNvSpPr>
          <p:nvPr>
            <p:ph type="sldNum" sz="quarter" idx="5"/>
          </p:nvPr>
        </p:nvSpPr>
        <p:spPr/>
        <p:txBody>
          <a:bodyPr/>
          <a:lstStyle/>
          <a:p>
            <a:fld id="{308E0705-07B8-234C-B07F-312E7450D978}" type="slidenum">
              <a:rPr lang="en-US" smtClean="0"/>
              <a:t>2</a:t>
            </a:fld>
            <a:endParaRPr lang="en-US"/>
          </a:p>
        </p:txBody>
      </p:sp>
    </p:spTree>
    <p:extLst>
      <p:ext uri="{BB962C8B-B14F-4D97-AF65-F5344CB8AC3E}">
        <p14:creationId xmlns:p14="http://schemas.microsoft.com/office/powerpoint/2010/main" val="831716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www.worldbank.org</a:t>
            </a:r>
            <a:r>
              <a:rPr lang="en-US" dirty="0"/>
              <a:t>/</a:t>
            </a:r>
            <a:r>
              <a:rPr lang="en-US" dirty="0" err="1"/>
              <a:t>en</a:t>
            </a:r>
            <a:r>
              <a:rPr lang="en-US" dirty="0"/>
              <a:t>/news/press-release/2022/04/01/lifting-800-million-people-out-of-poverty-new-report-looks-at-lessons-from-china-s-experience </a:t>
            </a:r>
          </a:p>
          <a:p>
            <a:r>
              <a:rPr lang="en-US" dirty="0"/>
              <a:t>https://</a:t>
            </a:r>
            <a:r>
              <a:rPr lang="en-US" dirty="0" err="1"/>
              <a:t>research.nus.edu.sg</a:t>
            </a:r>
            <a:r>
              <a:rPr lang="en-US" dirty="0"/>
              <a:t>/</a:t>
            </a:r>
            <a:r>
              <a:rPr lang="en-US" dirty="0" err="1"/>
              <a:t>eai</a:t>
            </a:r>
            <a:r>
              <a:rPr lang="en-US" dirty="0"/>
              <a:t>/wp-content/uploads/sites/2/2021/09/EAIC-33-20210903.pdf </a:t>
            </a:r>
          </a:p>
          <a:p>
            <a:r>
              <a:rPr lang="en-US" dirty="0"/>
              <a:t>Li </a:t>
            </a:r>
            <a:r>
              <a:rPr lang="en-US" dirty="0" err="1"/>
              <a:t>Chunling’s</a:t>
            </a:r>
            <a:r>
              <a:rPr lang="en-US" dirty="0"/>
              <a:t> China’s Youth</a:t>
            </a:r>
          </a:p>
          <a:p>
            <a:r>
              <a:rPr lang="en-US" dirty="0"/>
              <a:t>https://</a:t>
            </a:r>
            <a:r>
              <a:rPr lang="en-US" dirty="0" err="1"/>
              <a:t>pseudoerasmus.files.wordpress.com</a:t>
            </a:r>
            <a:r>
              <a:rPr lang="en-US" dirty="0"/>
              <a:t>/2015/02/yao-chinese-growth-miracle-handbook2.pdf</a:t>
            </a:r>
          </a:p>
          <a:p>
            <a:r>
              <a:rPr lang="en-US" dirty="0"/>
              <a:t>https://</a:t>
            </a:r>
            <a:r>
              <a:rPr lang="en-US" dirty="0" err="1"/>
              <a:t>www.businessinsider.com</a:t>
            </a:r>
            <a:r>
              <a:rPr lang="en-US" dirty="0"/>
              <a:t>/china-middle-class-starting-to-look-like-americas-2021-12 </a:t>
            </a:r>
          </a:p>
          <a:p>
            <a:r>
              <a:rPr lang="en-US" dirty="0"/>
              <a:t>https://</a:t>
            </a:r>
            <a:r>
              <a:rPr lang="en-US" dirty="0" err="1"/>
              <a:t>chinapower.csis.org</a:t>
            </a:r>
            <a:r>
              <a:rPr lang="en-US" dirty="0"/>
              <a:t>/</a:t>
            </a:r>
            <a:r>
              <a:rPr lang="en-US" dirty="0" err="1"/>
              <a:t>china</a:t>
            </a:r>
            <a:r>
              <a:rPr lang="en-US" dirty="0"/>
              <a:t>-middle-class/</a:t>
            </a:r>
          </a:p>
        </p:txBody>
      </p:sp>
      <p:sp>
        <p:nvSpPr>
          <p:cNvPr id="4" name="Slide Number Placeholder 3"/>
          <p:cNvSpPr>
            <a:spLocks noGrp="1"/>
          </p:cNvSpPr>
          <p:nvPr>
            <p:ph type="sldNum" sz="quarter" idx="5"/>
          </p:nvPr>
        </p:nvSpPr>
        <p:spPr/>
        <p:txBody>
          <a:bodyPr/>
          <a:lstStyle/>
          <a:p>
            <a:fld id="{308E0705-07B8-234C-B07F-312E7450D978}" type="slidenum">
              <a:rPr lang="en-US" smtClean="0"/>
              <a:t>4</a:t>
            </a:fld>
            <a:endParaRPr lang="en-US"/>
          </a:p>
        </p:txBody>
      </p:sp>
    </p:spTree>
    <p:extLst>
      <p:ext uri="{BB962C8B-B14F-4D97-AF65-F5344CB8AC3E}">
        <p14:creationId xmlns:p14="http://schemas.microsoft.com/office/powerpoint/2010/main" val="1973602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 </a:t>
            </a:r>
            <a:r>
              <a:rPr lang="en-US" dirty="0" err="1"/>
              <a:t>Chunling’s</a:t>
            </a:r>
            <a:r>
              <a:rPr lang="en-US" dirty="0"/>
              <a:t> China’s Youth, P. 21 </a:t>
            </a:r>
          </a:p>
        </p:txBody>
      </p:sp>
      <p:sp>
        <p:nvSpPr>
          <p:cNvPr id="4" name="Slide Number Placeholder 3"/>
          <p:cNvSpPr>
            <a:spLocks noGrp="1"/>
          </p:cNvSpPr>
          <p:nvPr>
            <p:ph type="sldNum" sz="quarter" idx="5"/>
          </p:nvPr>
        </p:nvSpPr>
        <p:spPr/>
        <p:txBody>
          <a:bodyPr/>
          <a:lstStyle/>
          <a:p>
            <a:fld id="{308E0705-07B8-234C-B07F-312E7450D978}" type="slidenum">
              <a:rPr lang="en-US" smtClean="0"/>
              <a:t>5</a:t>
            </a:fld>
            <a:endParaRPr lang="en-US"/>
          </a:p>
        </p:txBody>
      </p:sp>
    </p:spTree>
    <p:extLst>
      <p:ext uri="{BB962C8B-B14F-4D97-AF65-F5344CB8AC3E}">
        <p14:creationId xmlns:p14="http://schemas.microsoft.com/office/powerpoint/2010/main" val="3418227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effectLst/>
                <a:latin typeface="+mj-lt"/>
                <a:ea typeface="Times New Roman" panose="02020603050405020304" pitchFamily="18" charset="0"/>
                <a:hlinkClick r:id="rId3">
                  <a:extLst>
                    <a:ext uri="{A12FA001-AC4F-418D-AE19-62706E023703}">
                      <ahyp:hlinkClr xmlns:ahyp="http://schemas.microsoft.com/office/drawing/2018/hyperlinkcolor" val="tx"/>
                    </a:ext>
                  </a:extLst>
                </a:hlinkClick>
              </a:rPr>
              <a:t>https://data.worldbank.org/indicator/SE.TER.ENRR?locations=CN</a:t>
            </a:r>
            <a:r>
              <a:rPr lang="en-US" sz="1200" u="sng" dirty="0">
                <a:effectLst/>
                <a:latin typeface="+mj-lt"/>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dirty="0">
                <a:effectLst/>
                <a:latin typeface="+mj-lt"/>
                <a:ea typeface="Times New Roman" panose="02020603050405020304" pitchFamily="18" charset="0"/>
                <a:hlinkClick r:id="rId4">
                  <a:extLst>
                    <a:ext uri="{A12FA001-AC4F-418D-AE19-62706E023703}">
                      <ahyp:hlinkClr xmlns:ahyp="http://schemas.microsoft.com/office/drawing/2018/hyperlinkcolor" val="tx"/>
                    </a:ext>
                  </a:extLst>
                </a:hlinkClick>
              </a:rPr>
              <a:t>https://www.statista.com/statistics/227240/number-of-chinese-students-that-study-abroad/</a:t>
            </a:r>
            <a:endParaRPr lang="en-US" sz="1200" u="sng" dirty="0">
              <a:effectLst/>
              <a:latin typeface="+mj-lt"/>
              <a:ea typeface="Times New Roman" panose="02020603050405020304" pitchFamily="18" charset="0"/>
            </a:endParaRPr>
          </a:p>
          <a:p>
            <a:pPr marL="0" marR="0">
              <a:spcBef>
                <a:spcPts val="0"/>
              </a:spcBef>
              <a:spcAft>
                <a:spcPts val="0"/>
              </a:spcAft>
            </a:pPr>
            <a:r>
              <a:rPr lang="en-US" sz="1200" b="1" dirty="0">
                <a:effectLst/>
                <a:ea typeface="Times New Roman" panose="02020603050405020304" pitchFamily="18" charset="0"/>
              </a:rPr>
              <a:t>703,500 students studied abroad in 2019, the largest country of origin </a:t>
            </a:r>
            <a:r>
              <a:rPr lang="en-US" sz="1200" b="1" dirty="0">
                <a:solidFill>
                  <a:srgbClr val="000000"/>
                </a:solidFill>
                <a:effectLst/>
                <a:ea typeface="Times New Roman" panose="02020603050405020304" pitchFamily="18" charset="0"/>
                <a:cs typeface="Times New Roman" panose="02020603050405020304" pitchFamily="18" charset="0"/>
              </a:rPr>
              <a:t>for international students in the world</a:t>
            </a:r>
            <a:r>
              <a:rPr lang="en-US" sz="1200" b="1" dirty="0">
                <a:effectLst/>
              </a:rPr>
              <a:t> </a:t>
            </a:r>
            <a:endParaRPr lang="en-US" sz="1200" b="1" dirty="0">
              <a:effectLst/>
              <a:ea typeface="Times New Roman" panose="02020603050405020304" pitchFamily="18" charset="0"/>
            </a:endParaRPr>
          </a:p>
          <a:p>
            <a:pPr marL="0" marR="0">
              <a:spcBef>
                <a:spcPts val="0"/>
              </a:spcBef>
              <a:spcAft>
                <a:spcPts val="0"/>
              </a:spcAft>
            </a:pPr>
            <a:r>
              <a:rPr lang="en-US" sz="1200" dirty="0">
                <a:effectLst/>
                <a:ea typeface="Times New Roman" panose="02020603050405020304" pitchFamily="18" charset="0"/>
              </a:rPr>
              <a:t>Almost 82,000 Chinese were </a:t>
            </a:r>
            <a:r>
              <a:rPr lang="en-US" sz="1200" dirty="0">
                <a:ea typeface="Times New Roman" panose="02020603050405020304" pitchFamily="18" charset="0"/>
              </a:rPr>
              <a:t>enrolled in US </a:t>
            </a:r>
            <a:r>
              <a:rPr lang="en-US" sz="1200" dirty="0">
                <a:effectLst/>
                <a:ea typeface="Times New Roman" panose="02020603050405020304" pitchFamily="18" charset="0"/>
              </a:rPr>
              <a:t>high school students in 2016 (lower now due to more international schools in China, economic woes, and Covid-19).</a:t>
            </a:r>
          </a:p>
          <a:p>
            <a:pPr marL="0" marR="0">
              <a:spcBef>
                <a:spcPts val="0"/>
              </a:spcBef>
              <a:spcAft>
                <a:spcPts val="0"/>
              </a:spcAft>
            </a:pPr>
            <a:endParaRPr lang="en-US" sz="1200" dirty="0">
              <a:effectLs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dirty="0">
              <a:effectLst/>
              <a:latin typeface="+mj-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j-lt"/>
                <a:ea typeface="Times New Roman" panose="02020603050405020304" pitchFamily="18" charset="0"/>
              </a:rPr>
              <a:t>https://</a:t>
            </a:r>
            <a:r>
              <a:rPr lang="en-US" sz="1200" dirty="0" err="1">
                <a:effectLst/>
                <a:latin typeface="+mj-lt"/>
                <a:ea typeface="Times New Roman" panose="02020603050405020304" pitchFamily="18" charset="0"/>
              </a:rPr>
              <a:t>files.eric.ed.gov</a:t>
            </a:r>
            <a:r>
              <a:rPr lang="en-US" sz="1200" dirty="0">
                <a:effectLst/>
                <a:latin typeface="+mj-lt"/>
                <a:ea typeface="Times New Roman" panose="02020603050405020304" pitchFamily="18" charset="0"/>
              </a:rPr>
              <a:t>/</a:t>
            </a:r>
            <a:r>
              <a:rPr lang="en-US" sz="1200" dirty="0" err="1">
                <a:effectLst/>
                <a:latin typeface="+mj-lt"/>
                <a:ea typeface="Times New Roman" panose="02020603050405020304" pitchFamily="18" charset="0"/>
              </a:rPr>
              <a:t>fulltext</a:t>
            </a:r>
            <a:r>
              <a:rPr lang="en-US" sz="1200" dirty="0">
                <a:effectLst/>
                <a:latin typeface="+mj-lt"/>
                <a:ea typeface="Times New Roman" panose="02020603050405020304" pitchFamily="18" charset="0"/>
              </a:rPr>
              <a:t>/EJ1330222.pdf</a:t>
            </a:r>
            <a:endParaRPr lang="en-US" sz="1200" u="sng" dirty="0">
              <a:effectLst/>
              <a:latin typeface="+mj-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mj-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mj-l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08E0705-07B8-234C-B07F-312E7450D978}" type="slidenum">
              <a:rPr lang="en-US" smtClean="0"/>
              <a:t>6</a:t>
            </a:fld>
            <a:endParaRPr lang="en-US"/>
          </a:p>
        </p:txBody>
      </p:sp>
    </p:spTree>
    <p:extLst>
      <p:ext uri="{BB962C8B-B14F-4D97-AF65-F5344CB8AC3E}">
        <p14:creationId xmlns:p14="http://schemas.microsoft.com/office/powerpoint/2010/main" val="3950666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blogs.worldbank.org</a:t>
            </a:r>
            <a:r>
              <a:rPr lang="en-US" dirty="0"/>
              <a:t>/</a:t>
            </a:r>
            <a:r>
              <a:rPr lang="en-US" dirty="0" err="1"/>
              <a:t>peoplemove</a:t>
            </a:r>
            <a:r>
              <a:rPr lang="en-US" dirty="0"/>
              <a:t>/chinas-hukou-reform-remains-major-challenge-domestic-migrants-cities </a:t>
            </a:r>
          </a:p>
          <a:p>
            <a:r>
              <a:rPr lang="en-US" dirty="0"/>
              <a:t>https://</a:t>
            </a:r>
            <a:r>
              <a:rPr lang="en-US" dirty="0" err="1"/>
              <a:t>www.paulsoninstitute.org</a:t>
            </a:r>
            <a:r>
              <a:rPr lang="en-US" dirty="0"/>
              <a:t>/archives/five-things-to-know-about-</a:t>
            </a:r>
            <a:r>
              <a:rPr lang="en-US" dirty="0" err="1"/>
              <a:t>chinas</a:t>
            </a:r>
            <a:r>
              <a:rPr lang="en-US" dirty="0"/>
              <a:t>-floating-population/</a:t>
            </a:r>
          </a:p>
          <a:p>
            <a:r>
              <a:rPr lang="en-US" dirty="0"/>
              <a:t>Podcast: https://</a:t>
            </a:r>
            <a:r>
              <a:rPr lang="en-US" dirty="0" err="1"/>
              <a:t>www.imiscoe.org</a:t>
            </a:r>
            <a:r>
              <a:rPr lang="en-US" dirty="0"/>
              <a:t>/news-and-blog/podcast/1103-xinyuan-wang-about-the-floating-population-in-china</a:t>
            </a:r>
          </a:p>
        </p:txBody>
      </p:sp>
      <p:sp>
        <p:nvSpPr>
          <p:cNvPr id="4" name="Slide Number Placeholder 3"/>
          <p:cNvSpPr>
            <a:spLocks noGrp="1"/>
          </p:cNvSpPr>
          <p:nvPr>
            <p:ph type="sldNum" sz="quarter" idx="5"/>
          </p:nvPr>
        </p:nvSpPr>
        <p:spPr/>
        <p:txBody>
          <a:bodyPr/>
          <a:lstStyle/>
          <a:p>
            <a:fld id="{308E0705-07B8-234C-B07F-312E7450D978}" type="slidenum">
              <a:rPr lang="en-US" smtClean="0"/>
              <a:t>7</a:t>
            </a:fld>
            <a:endParaRPr lang="en-US"/>
          </a:p>
        </p:txBody>
      </p:sp>
    </p:spTree>
    <p:extLst>
      <p:ext uri="{BB962C8B-B14F-4D97-AF65-F5344CB8AC3E}">
        <p14:creationId xmlns:p14="http://schemas.microsoft.com/office/powerpoint/2010/main" val="4058285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blogs.worldbank.org</a:t>
            </a:r>
            <a:r>
              <a:rPr lang="en-US" dirty="0"/>
              <a:t>/</a:t>
            </a:r>
            <a:r>
              <a:rPr lang="en-US" dirty="0" err="1"/>
              <a:t>peoplemove</a:t>
            </a:r>
            <a:r>
              <a:rPr lang="en-US" dirty="0"/>
              <a:t>/chinas-hukou-reform-remains-major-challenge-domestic-migrants-cities </a:t>
            </a:r>
          </a:p>
          <a:p>
            <a:r>
              <a:rPr lang="en-US" dirty="0"/>
              <a:t>https://</a:t>
            </a:r>
            <a:r>
              <a:rPr lang="en-US" dirty="0" err="1"/>
              <a:t>www.paulsoninstitute.org</a:t>
            </a:r>
            <a:r>
              <a:rPr lang="en-US" dirty="0"/>
              <a:t>/archives/five-things-to-know-about-</a:t>
            </a:r>
            <a:r>
              <a:rPr lang="en-US" dirty="0" err="1"/>
              <a:t>chinas</a:t>
            </a:r>
            <a:r>
              <a:rPr lang="en-US" dirty="0"/>
              <a:t>-floating-population/</a:t>
            </a:r>
          </a:p>
          <a:p>
            <a:r>
              <a:rPr lang="en-US" dirty="0"/>
              <a:t>Li </a:t>
            </a:r>
            <a:r>
              <a:rPr lang="en-US" dirty="0" err="1"/>
              <a:t>Chunling’s</a:t>
            </a:r>
            <a:r>
              <a:rPr lang="en-US" dirty="0"/>
              <a:t> China’s Youth</a:t>
            </a:r>
          </a:p>
          <a:p>
            <a:r>
              <a:rPr lang="en-US" dirty="0"/>
              <a:t>Podcast: https://</a:t>
            </a:r>
            <a:r>
              <a:rPr lang="en-US" dirty="0" err="1"/>
              <a:t>www.imiscoe.org</a:t>
            </a:r>
            <a:r>
              <a:rPr lang="en-US" dirty="0"/>
              <a:t>/news-and-blog/podcast/1103-xinyuan-wang-about-the-floating-population-in-china</a:t>
            </a:r>
          </a:p>
        </p:txBody>
      </p:sp>
      <p:sp>
        <p:nvSpPr>
          <p:cNvPr id="4" name="Slide Number Placeholder 3"/>
          <p:cNvSpPr>
            <a:spLocks noGrp="1"/>
          </p:cNvSpPr>
          <p:nvPr>
            <p:ph type="sldNum" sz="quarter" idx="5"/>
          </p:nvPr>
        </p:nvSpPr>
        <p:spPr/>
        <p:txBody>
          <a:bodyPr/>
          <a:lstStyle/>
          <a:p>
            <a:fld id="{308E0705-07B8-234C-B07F-312E7450D978}" type="slidenum">
              <a:rPr lang="en-US" smtClean="0"/>
              <a:t>8</a:t>
            </a:fld>
            <a:endParaRPr lang="en-US"/>
          </a:p>
        </p:txBody>
      </p:sp>
    </p:spTree>
    <p:extLst>
      <p:ext uri="{BB962C8B-B14F-4D97-AF65-F5344CB8AC3E}">
        <p14:creationId xmlns:p14="http://schemas.microsoft.com/office/powerpoint/2010/main" val="4164541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222222"/>
                </a:solidFill>
                <a:effectLst/>
                <a:latin typeface="Merriweather" pitchFamily="2" charset="77"/>
              </a:rPr>
              <a:t>It restricted most couples to only a single offspring, and for years authorities argued it was a key factor in supporting the country’s economic boom. </a:t>
            </a:r>
            <a:endParaRPr lang="en-US" b="0" i="0" dirty="0">
              <a:solidFill>
                <a:srgbClr val="000000"/>
              </a:solidFill>
              <a:effectLst/>
              <a:latin typeface="inherit"/>
            </a:endParaRPr>
          </a:p>
          <a:p>
            <a:pPr algn="l" fontAlgn="base"/>
            <a:r>
              <a:rPr lang="en-US" b="0" i="0" dirty="0">
                <a:solidFill>
                  <a:srgbClr val="6F6F6F"/>
                </a:solidFill>
                <a:effectLst/>
                <a:latin typeface="inherit"/>
              </a:rPr>
              <a:t>China’s latest census confirmed Chinese mothers gave birth to just 12 million babies in 2020, down from 14.65 million in 2019. </a:t>
            </a:r>
          </a:p>
          <a:p>
            <a:pPr algn="l" fontAlgn="base"/>
            <a:r>
              <a:rPr lang="en-US" dirty="0"/>
              <a:t>Li </a:t>
            </a:r>
            <a:r>
              <a:rPr lang="en-US" dirty="0" err="1"/>
              <a:t>Chunling’s</a:t>
            </a:r>
            <a:r>
              <a:rPr lang="en-US" dirty="0"/>
              <a:t> China’s Youth</a:t>
            </a:r>
            <a:endParaRPr lang="en-US" b="0" i="0" dirty="0">
              <a:solidFill>
                <a:srgbClr val="6F6F6F"/>
              </a:solidFill>
              <a:effectLst/>
              <a:latin typeface="inherit"/>
            </a:endParaRPr>
          </a:p>
          <a:p>
            <a:pPr algn="l" fontAlgn="base"/>
            <a:r>
              <a:rPr lang="en-US" b="1" i="0" dirty="0">
                <a:solidFill>
                  <a:srgbClr val="000000"/>
                </a:solidFill>
                <a:effectLst/>
                <a:latin typeface="Font Roboto"/>
              </a:rPr>
              <a:t>What was China’s one-child policy?</a:t>
            </a:r>
          </a:p>
          <a:p>
            <a:pPr algn="l" fontAlgn="base"/>
            <a:r>
              <a:rPr lang="en-US" b="0" i="0" dirty="0">
                <a:solidFill>
                  <a:srgbClr val="222222"/>
                </a:solidFill>
                <a:effectLst/>
                <a:latin typeface="Merriweather" pitchFamily="2" charset="77"/>
              </a:rPr>
              <a:t>China’s one-child policy was rolled out in 1980 by Deng Xiaoping and was strictly enforced after the population had increased to 969 million in 1980 from around 540 million in 1949.</a:t>
            </a:r>
          </a:p>
          <a:p>
            <a:pPr algn="l" fontAlgn="base"/>
            <a:r>
              <a:rPr lang="en-US" b="0" i="0" dirty="0">
                <a:solidFill>
                  <a:srgbClr val="222222"/>
                </a:solidFill>
                <a:effectLst/>
                <a:latin typeface="Merriweather" pitchFamily="2" charset="77"/>
              </a:rPr>
              <a:t>It restricted most couples to only a single offspring, and for years authorities argued it was a key factor in supporting the country’s economic boom.</a:t>
            </a:r>
          </a:p>
          <a:p>
            <a:pPr algn="l" fontAlgn="base"/>
            <a:r>
              <a:rPr lang="en-US" b="0" i="0" dirty="0">
                <a:solidFill>
                  <a:srgbClr val="222222"/>
                </a:solidFill>
                <a:effectLst/>
                <a:latin typeface="Merriweather" pitchFamily="2" charset="77"/>
              </a:rPr>
              <a:t>It was enforced by the National Health and Family Planning Commission, with a system of fines for violators and often forced abortions. If parents did not pay a fine, second children could not be registered in the national household system, meaning they did not exist legally and so would not have access to social services like health care and education. Rural families were already allowed two children if the first was a girl, while ethnic minorities were allowed an extra offspring, leading some to dub it a “one-and-a-half child” policy. Urban couples were also allowed to have a second child if the parents were both single children. https://</a:t>
            </a:r>
            <a:r>
              <a:rPr lang="en-US" b="0" i="0" dirty="0" err="1">
                <a:solidFill>
                  <a:srgbClr val="222222"/>
                </a:solidFill>
                <a:effectLst/>
                <a:latin typeface="Merriweather" pitchFamily="2" charset="77"/>
              </a:rPr>
              <a:t>www.scmp.com</a:t>
            </a:r>
            <a:r>
              <a:rPr lang="en-US" b="0" i="0" dirty="0">
                <a:solidFill>
                  <a:srgbClr val="222222"/>
                </a:solidFill>
                <a:effectLst/>
                <a:latin typeface="Merriweather" pitchFamily="2" charset="77"/>
              </a:rPr>
              <a:t>/economy/</a:t>
            </a:r>
            <a:r>
              <a:rPr lang="en-US" b="0" i="0" dirty="0" err="1">
                <a:solidFill>
                  <a:srgbClr val="222222"/>
                </a:solidFill>
                <a:effectLst/>
                <a:latin typeface="Merriweather" pitchFamily="2" charset="77"/>
              </a:rPr>
              <a:t>china</a:t>
            </a:r>
            <a:r>
              <a:rPr lang="en-US" b="0" i="0" dirty="0">
                <a:solidFill>
                  <a:srgbClr val="222222"/>
                </a:solidFill>
                <a:effectLst/>
                <a:latin typeface="Merriweather" pitchFamily="2" charset="77"/>
              </a:rPr>
              <a:t>-economy/article/3135510/</a:t>
            </a:r>
            <a:r>
              <a:rPr lang="en-US" b="0" i="0" dirty="0" err="1">
                <a:solidFill>
                  <a:srgbClr val="222222"/>
                </a:solidFill>
                <a:effectLst/>
                <a:latin typeface="Merriweather" pitchFamily="2" charset="77"/>
              </a:rPr>
              <a:t>chinas</a:t>
            </a:r>
            <a:r>
              <a:rPr lang="en-US" b="0" i="0" dirty="0">
                <a:solidFill>
                  <a:srgbClr val="222222"/>
                </a:solidFill>
                <a:effectLst/>
                <a:latin typeface="Merriweather" pitchFamily="2" charset="77"/>
              </a:rPr>
              <a:t>-one-child-policy-what-was-it-and-what-impact-did-it</a:t>
            </a:r>
          </a:p>
          <a:p>
            <a:pPr algn="l" fontAlgn="base"/>
            <a:br>
              <a:rPr lang="en-US" b="0" i="0" dirty="0">
                <a:solidFill>
                  <a:srgbClr val="000000"/>
                </a:solidFill>
                <a:effectLst/>
                <a:latin typeface="Merriweather" pitchFamily="2" charset="77"/>
              </a:rPr>
            </a:br>
            <a:endParaRPr lang="en-US" b="0" i="0" dirty="0">
              <a:solidFill>
                <a:srgbClr val="000000"/>
              </a:solidFill>
              <a:effectLst/>
              <a:latin typeface="Merriweather" pitchFamily="2" charset="77"/>
            </a:endParaRPr>
          </a:p>
          <a:p>
            <a:pPr algn="l" fontAlgn="base"/>
            <a:endParaRPr lang="en-US" b="0" i="0" dirty="0">
              <a:solidFill>
                <a:srgbClr val="222222"/>
              </a:solidFill>
              <a:effectLst/>
              <a:latin typeface="Merriweather" pitchFamily="2" charset="77"/>
            </a:endParaRPr>
          </a:p>
          <a:p>
            <a:endParaRPr lang="en-US" dirty="0"/>
          </a:p>
        </p:txBody>
      </p:sp>
      <p:sp>
        <p:nvSpPr>
          <p:cNvPr id="4" name="Slide Number Placeholder 3"/>
          <p:cNvSpPr>
            <a:spLocks noGrp="1"/>
          </p:cNvSpPr>
          <p:nvPr>
            <p:ph type="sldNum" sz="quarter" idx="5"/>
          </p:nvPr>
        </p:nvSpPr>
        <p:spPr/>
        <p:txBody>
          <a:bodyPr/>
          <a:lstStyle/>
          <a:p>
            <a:fld id="{308E0705-07B8-234C-B07F-312E7450D978}" type="slidenum">
              <a:rPr lang="en-US" smtClean="0"/>
              <a:t>9</a:t>
            </a:fld>
            <a:endParaRPr lang="en-US"/>
          </a:p>
        </p:txBody>
      </p:sp>
    </p:spTree>
    <p:extLst>
      <p:ext uri="{BB962C8B-B14F-4D97-AF65-F5344CB8AC3E}">
        <p14:creationId xmlns:p14="http://schemas.microsoft.com/office/powerpoint/2010/main" val="2486672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 </a:t>
            </a:r>
            <a:r>
              <a:rPr lang="en-US" dirty="0" err="1"/>
              <a:t>Chunling’s</a:t>
            </a:r>
            <a:r>
              <a:rPr lang="en-US" dirty="0"/>
              <a:t> China’s Youth</a:t>
            </a:r>
          </a:p>
        </p:txBody>
      </p:sp>
      <p:sp>
        <p:nvSpPr>
          <p:cNvPr id="4" name="Slide Number Placeholder 3"/>
          <p:cNvSpPr>
            <a:spLocks noGrp="1"/>
          </p:cNvSpPr>
          <p:nvPr>
            <p:ph type="sldNum" sz="quarter" idx="5"/>
          </p:nvPr>
        </p:nvSpPr>
        <p:spPr/>
        <p:txBody>
          <a:bodyPr/>
          <a:lstStyle/>
          <a:p>
            <a:fld id="{308E0705-07B8-234C-B07F-312E7450D978}" type="slidenum">
              <a:rPr lang="en-US" smtClean="0"/>
              <a:t>10</a:t>
            </a:fld>
            <a:endParaRPr lang="en-US"/>
          </a:p>
        </p:txBody>
      </p:sp>
    </p:spTree>
    <p:extLst>
      <p:ext uri="{BB962C8B-B14F-4D97-AF65-F5344CB8AC3E}">
        <p14:creationId xmlns:p14="http://schemas.microsoft.com/office/powerpoint/2010/main" val="330786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0666DC1-CD27-4874-9484-9D06C59FE4D0}"/>
              </a:ext>
            </a:extLst>
          </p:cNvPr>
          <p:cNvSpPr/>
          <p:nvPr/>
        </p:nvSpPr>
        <p:spPr>
          <a:xfrm>
            <a:off x="0" y="0"/>
            <a:ext cx="1219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77579F-F417-47C2-AC03-911CCED021DB}"/>
              </a:ext>
            </a:extLst>
          </p:cNvPr>
          <p:cNvSpPr>
            <a:spLocks noGrp="1"/>
          </p:cNvSpPr>
          <p:nvPr>
            <p:ph type="ctrTitle"/>
          </p:nvPr>
        </p:nvSpPr>
        <p:spPr>
          <a:xfrm>
            <a:off x="484552" y="447675"/>
            <a:ext cx="8397511" cy="2714625"/>
          </a:xfrm>
        </p:spPr>
        <p:txBody>
          <a:bodyPr anchor="b">
            <a:normAutofit/>
          </a:bodyPr>
          <a:lstStyle>
            <a:lvl1pPr algn="l">
              <a:defRPr sz="5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643E600-28DA-4780-9E00-2E12F74FF621}"/>
              </a:ext>
            </a:extLst>
          </p:cNvPr>
          <p:cNvSpPr>
            <a:spLocks noGrp="1"/>
          </p:cNvSpPr>
          <p:nvPr>
            <p:ph type="subTitle" idx="1"/>
          </p:nvPr>
        </p:nvSpPr>
        <p:spPr>
          <a:xfrm>
            <a:off x="484552" y="3602037"/>
            <a:ext cx="8397511" cy="2460625"/>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E6F1DC-ADFB-42C9-AB34-FCB38C8123FC}"/>
              </a:ext>
            </a:extLst>
          </p:cNvPr>
          <p:cNvSpPr>
            <a:spLocks noGrp="1"/>
          </p:cNvSpPr>
          <p:nvPr>
            <p:ph type="dt" sz="half" idx="10"/>
          </p:nvPr>
        </p:nvSpPr>
        <p:spPr/>
        <p:txBody>
          <a:bodyPr/>
          <a:lstStyle/>
          <a:p>
            <a:fld id="{92538219-6E45-4D12-B767-46F92D5844D4}" type="datetime1">
              <a:rPr lang="en-US" smtClean="0"/>
              <a:t>11/20/23</a:t>
            </a:fld>
            <a:endParaRPr lang="en-US"/>
          </a:p>
        </p:txBody>
      </p:sp>
      <p:sp>
        <p:nvSpPr>
          <p:cNvPr id="5" name="Footer Placeholder 4">
            <a:extLst>
              <a:ext uri="{FF2B5EF4-FFF2-40B4-BE49-F238E27FC236}">
                <a16:creationId xmlns:a16="http://schemas.microsoft.com/office/drawing/2014/main" id="{EE799E6D-BBA8-4A15-94DA-DBE8A4FDE6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803C82-8719-4FAC-94BF-2A91335FB58A}"/>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698296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68A33-CB96-4CB1-9941-753BD0824C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3EB269-70DF-4510-A313-336226558E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1EA3CC-B2DC-4E87-826C-B885A7E62819}"/>
              </a:ext>
            </a:extLst>
          </p:cNvPr>
          <p:cNvSpPr>
            <a:spLocks noGrp="1"/>
          </p:cNvSpPr>
          <p:nvPr>
            <p:ph type="dt" sz="half" idx="10"/>
          </p:nvPr>
        </p:nvSpPr>
        <p:spPr/>
        <p:txBody>
          <a:bodyPr/>
          <a:lstStyle/>
          <a:p>
            <a:fld id="{836430B8-6059-41E5-A5DC-C07A76F5859A}" type="datetime1">
              <a:rPr lang="en-US" smtClean="0"/>
              <a:t>11/20/23</a:t>
            </a:fld>
            <a:endParaRPr lang="en-US"/>
          </a:p>
        </p:txBody>
      </p:sp>
      <p:sp>
        <p:nvSpPr>
          <p:cNvPr id="5" name="Footer Placeholder 4">
            <a:extLst>
              <a:ext uri="{FF2B5EF4-FFF2-40B4-BE49-F238E27FC236}">
                <a16:creationId xmlns:a16="http://schemas.microsoft.com/office/drawing/2014/main" id="{7AF37F52-A7C4-4E21-A12A-02546D4775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6031F-5A79-48A7-8EDC-DDD9A9E4B9FC}"/>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983369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188483-96C4-4E9C-AA6A-E70005461AEE}"/>
              </a:ext>
            </a:extLst>
          </p:cNvPr>
          <p:cNvSpPr/>
          <p:nvPr/>
        </p:nvSpPr>
        <p:spPr>
          <a:xfrm>
            <a:off x="9144000" y="0"/>
            <a:ext cx="3048000" cy="6854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0E4FCD54-7F0B-446E-9998-93E7BD7CE74D}"/>
              </a:ext>
            </a:extLst>
          </p:cNvPr>
          <p:cNvSpPr>
            <a:spLocks noGrp="1"/>
          </p:cNvSpPr>
          <p:nvPr>
            <p:ph type="title" orient="vert"/>
          </p:nvPr>
        </p:nvSpPr>
        <p:spPr>
          <a:xfrm>
            <a:off x="9534222" y="365125"/>
            <a:ext cx="2238678"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0766238-BBF1-4672-BC09-746C6967E5DF}"/>
              </a:ext>
            </a:extLst>
          </p:cNvPr>
          <p:cNvSpPr>
            <a:spLocks noGrp="1"/>
          </p:cNvSpPr>
          <p:nvPr>
            <p:ph type="body" orient="vert" idx="1"/>
          </p:nvPr>
        </p:nvSpPr>
        <p:spPr>
          <a:xfrm>
            <a:off x="484552" y="365125"/>
            <a:ext cx="8374062"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8F32A5-B67B-45C1-B454-12E9FBE0C869}"/>
              </a:ext>
            </a:extLst>
          </p:cNvPr>
          <p:cNvSpPr>
            <a:spLocks noGrp="1"/>
          </p:cNvSpPr>
          <p:nvPr>
            <p:ph type="dt" sz="half" idx="10"/>
          </p:nvPr>
        </p:nvSpPr>
        <p:spPr/>
        <p:txBody>
          <a:bodyPr/>
          <a:lstStyle/>
          <a:p>
            <a:fld id="{A09D0CB7-D16E-4358-B7F4-EA4A24554592}" type="datetime1">
              <a:rPr lang="en-US" smtClean="0"/>
              <a:t>11/20/23</a:t>
            </a:fld>
            <a:endParaRPr lang="en-US"/>
          </a:p>
        </p:txBody>
      </p:sp>
      <p:sp>
        <p:nvSpPr>
          <p:cNvPr id="5" name="Footer Placeholder 4">
            <a:extLst>
              <a:ext uri="{FF2B5EF4-FFF2-40B4-BE49-F238E27FC236}">
                <a16:creationId xmlns:a16="http://schemas.microsoft.com/office/drawing/2014/main" id="{48E91896-9441-4636-89D5-84E5932A1EDB}"/>
              </a:ext>
            </a:extLst>
          </p:cNvPr>
          <p:cNvSpPr>
            <a:spLocks noGrp="1"/>
          </p:cNvSpPr>
          <p:nvPr>
            <p:ph type="ftr" sz="quarter" idx="11"/>
          </p:nvPr>
        </p:nvSpPr>
        <p:spPr>
          <a:xfrm>
            <a:off x="3228110" y="63563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88937DFE-7F48-4EB0-83BC-A93F342D2618}"/>
              </a:ext>
            </a:extLst>
          </p:cNvPr>
          <p:cNvSpPr>
            <a:spLocks noGrp="1"/>
          </p:cNvSpPr>
          <p:nvPr>
            <p:ph type="sldNum" sz="quarter" idx="12"/>
          </p:nvPr>
        </p:nvSpPr>
        <p:spPr/>
        <p:txBody>
          <a:bodyPr/>
          <a:lstStyle>
            <a:lvl1pPr>
              <a:defRPr>
                <a:solidFill>
                  <a:schemeClr val="bg1">
                    <a:alpha val="80000"/>
                  </a:schemeClr>
                </a:solidFill>
              </a:defRPr>
            </a:lvl1pPr>
          </a:lstStyle>
          <a:p>
            <a:fld id="{1F646F3F-274D-499B-ABBE-824EB4ABDC3D}" type="slidenum">
              <a:rPr lang="en-US" smtClean="0"/>
              <a:pPr/>
              <a:t>‹#›</a:t>
            </a:fld>
            <a:endParaRPr lang="en-US" dirty="0"/>
          </a:p>
        </p:txBody>
      </p:sp>
    </p:spTree>
    <p:extLst>
      <p:ext uri="{BB962C8B-B14F-4D97-AF65-F5344CB8AC3E}">
        <p14:creationId xmlns:p14="http://schemas.microsoft.com/office/powerpoint/2010/main" val="2595151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CF16-986E-4D90-AA40-CDB46E23320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A6F14DA-A783-43BC-8F15-95408B89DE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58C48B6-C394-452A-94D9-D4802755D841}"/>
              </a:ext>
            </a:extLst>
          </p:cNvPr>
          <p:cNvSpPr>
            <a:spLocks noGrp="1"/>
          </p:cNvSpPr>
          <p:nvPr>
            <p:ph type="dt" sz="half" idx="10"/>
          </p:nvPr>
        </p:nvSpPr>
        <p:spPr/>
        <p:txBody>
          <a:bodyPr/>
          <a:lstStyle/>
          <a:p>
            <a:fld id="{8BB296A2-D8F0-4E17-BFD0-A6C902250D59}" type="datetime1">
              <a:rPr lang="en-US" smtClean="0"/>
              <a:t>11/20/23</a:t>
            </a:fld>
            <a:endParaRPr lang="en-US"/>
          </a:p>
        </p:txBody>
      </p:sp>
      <p:sp>
        <p:nvSpPr>
          <p:cNvPr id="5" name="Footer Placeholder 4">
            <a:extLst>
              <a:ext uri="{FF2B5EF4-FFF2-40B4-BE49-F238E27FC236}">
                <a16:creationId xmlns:a16="http://schemas.microsoft.com/office/drawing/2014/main" id="{43858A8A-3DD0-41C8-9F48-F4309FA195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706C92-7C02-4D34-B3E5-D549A7A36BD3}"/>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673927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66F9FA-E6B8-4CFC-B3F1-0C075546EE33}"/>
              </a:ext>
            </a:extLst>
          </p:cNvPr>
          <p:cNvSpPr/>
          <p:nvPr/>
        </p:nvSpPr>
        <p:spPr>
          <a:xfrm>
            <a:off x="0" y="0"/>
            <a:ext cx="1219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16F270-B2AA-4935-885F-5924B1F63A3E}"/>
              </a:ext>
            </a:extLst>
          </p:cNvPr>
          <p:cNvSpPr>
            <a:spLocks noGrp="1"/>
          </p:cNvSpPr>
          <p:nvPr>
            <p:ph type="title"/>
          </p:nvPr>
        </p:nvSpPr>
        <p:spPr>
          <a:xfrm>
            <a:off x="484552" y="457200"/>
            <a:ext cx="10862898" cy="2724151"/>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22658E-3D87-4D5A-A602-847153CC4845}"/>
              </a:ext>
            </a:extLst>
          </p:cNvPr>
          <p:cNvSpPr>
            <a:spLocks noGrp="1"/>
          </p:cNvSpPr>
          <p:nvPr>
            <p:ph type="body" idx="1"/>
          </p:nvPr>
        </p:nvSpPr>
        <p:spPr>
          <a:xfrm>
            <a:off x="484552" y="3695701"/>
            <a:ext cx="10862898" cy="2393950"/>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AB1D84-A229-45B1-BD42-0DC0CE9F8DE9}"/>
              </a:ext>
            </a:extLst>
          </p:cNvPr>
          <p:cNvSpPr>
            <a:spLocks noGrp="1"/>
          </p:cNvSpPr>
          <p:nvPr>
            <p:ph type="dt" sz="half" idx="10"/>
          </p:nvPr>
        </p:nvSpPr>
        <p:spPr/>
        <p:txBody>
          <a:bodyPr/>
          <a:lstStyle/>
          <a:p>
            <a:fld id="{D9108C9C-1ACB-4C84-A002-C7E0E45B937A}" type="datetime1">
              <a:rPr lang="en-US" smtClean="0"/>
              <a:t>11/20/23</a:t>
            </a:fld>
            <a:endParaRPr lang="en-US"/>
          </a:p>
        </p:txBody>
      </p:sp>
      <p:sp>
        <p:nvSpPr>
          <p:cNvPr id="5" name="Footer Placeholder 4">
            <a:extLst>
              <a:ext uri="{FF2B5EF4-FFF2-40B4-BE49-F238E27FC236}">
                <a16:creationId xmlns:a16="http://schemas.microsoft.com/office/drawing/2014/main" id="{2664EEF4-D461-49D7-8F24-8BFE2444B6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4055A-7488-4646-9E88-692036EA22DE}"/>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23716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1F74-ED26-4F8B-BF51-3533D8404E5A}"/>
              </a:ext>
            </a:extLst>
          </p:cNvPr>
          <p:cNvSpPr>
            <a:spLocks noGrp="1"/>
          </p:cNvSpPr>
          <p:nvPr>
            <p:ph type="title"/>
          </p:nvPr>
        </p:nvSpPr>
        <p:spPr>
          <a:xfrm>
            <a:off x="484552" y="365760"/>
            <a:ext cx="11264536" cy="168751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01D2D7-7F18-43E0-9B2E-3FCD83CC83BC}"/>
              </a:ext>
            </a:extLst>
          </p:cNvPr>
          <p:cNvSpPr>
            <a:spLocks noGrp="1"/>
          </p:cNvSpPr>
          <p:nvPr>
            <p:ph sz="half" idx="1"/>
          </p:nvPr>
        </p:nvSpPr>
        <p:spPr>
          <a:xfrm>
            <a:off x="484552" y="2552699"/>
            <a:ext cx="5323703" cy="3624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FCBBB66-EB7D-4F8C-9C78-1D1C88846469}"/>
              </a:ext>
            </a:extLst>
          </p:cNvPr>
          <p:cNvSpPr>
            <a:spLocks noGrp="1"/>
          </p:cNvSpPr>
          <p:nvPr>
            <p:ph sz="half" idx="2"/>
          </p:nvPr>
        </p:nvSpPr>
        <p:spPr>
          <a:xfrm>
            <a:off x="6270162" y="2552699"/>
            <a:ext cx="5323703" cy="3624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7A684E6-393D-4587-AA45-E6734FB47AEC}"/>
              </a:ext>
            </a:extLst>
          </p:cNvPr>
          <p:cNvSpPr>
            <a:spLocks noGrp="1"/>
          </p:cNvSpPr>
          <p:nvPr>
            <p:ph type="dt" sz="half" idx="10"/>
          </p:nvPr>
        </p:nvSpPr>
        <p:spPr/>
        <p:txBody>
          <a:bodyPr/>
          <a:lstStyle/>
          <a:p>
            <a:fld id="{F49AF2A5-B297-4977-9E5B-4D3050E23689}" type="datetime1">
              <a:rPr lang="en-US" smtClean="0"/>
              <a:t>11/20/23</a:t>
            </a:fld>
            <a:endParaRPr lang="en-US"/>
          </a:p>
        </p:txBody>
      </p:sp>
      <p:sp>
        <p:nvSpPr>
          <p:cNvPr id="6" name="Footer Placeholder 5">
            <a:extLst>
              <a:ext uri="{FF2B5EF4-FFF2-40B4-BE49-F238E27FC236}">
                <a16:creationId xmlns:a16="http://schemas.microsoft.com/office/drawing/2014/main" id="{0A1D8EE0-0333-4ABC-AE18-10DD5071CF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452369-A8F0-4709-8372-B420A67DB7CC}"/>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755648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91592-4621-4D72-BC2D-F2C439F81B81}"/>
              </a:ext>
            </a:extLst>
          </p:cNvPr>
          <p:cNvSpPr>
            <a:spLocks noGrp="1"/>
          </p:cNvSpPr>
          <p:nvPr>
            <p:ph type="title"/>
          </p:nvPr>
        </p:nvSpPr>
        <p:spPr>
          <a:xfrm>
            <a:off x="484552" y="365759"/>
            <a:ext cx="10870836" cy="169164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B823F5-0A90-4666-BE88-2BE0D0A61603}"/>
              </a:ext>
            </a:extLst>
          </p:cNvPr>
          <p:cNvSpPr>
            <a:spLocks noGrp="1"/>
          </p:cNvSpPr>
          <p:nvPr>
            <p:ph type="body" idx="1"/>
          </p:nvPr>
        </p:nvSpPr>
        <p:spPr>
          <a:xfrm>
            <a:off x="484552" y="2436473"/>
            <a:ext cx="5332026"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EC6A7C-6260-463D-B3FD-71A07ACD0669}"/>
              </a:ext>
            </a:extLst>
          </p:cNvPr>
          <p:cNvSpPr>
            <a:spLocks noGrp="1"/>
          </p:cNvSpPr>
          <p:nvPr>
            <p:ph sz="half" idx="2"/>
          </p:nvPr>
        </p:nvSpPr>
        <p:spPr>
          <a:xfrm>
            <a:off x="484552" y="3409051"/>
            <a:ext cx="5332026" cy="2780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BF2AF8D-90ED-4512-9423-C91BF73A99B2}"/>
              </a:ext>
            </a:extLst>
          </p:cNvPr>
          <p:cNvSpPr>
            <a:spLocks noGrp="1"/>
          </p:cNvSpPr>
          <p:nvPr>
            <p:ph type="body" sz="quarter" idx="3"/>
          </p:nvPr>
        </p:nvSpPr>
        <p:spPr>
          <a:xfrm>
            <a:off x="6270162" y="2436473"/>
            <a:ext cx="5358285"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D838EA-E20D-4CC3-83C2-AFE0DE9F7376}"/>
              </a:ext>
            </a:extLst>
          </p:cNvPr>
          <p:cNvSpPr>
            <a:spLocks noGrp="1"/>
          </p:cNvSpPr>
          <p:nvPr>
            <p:ph sz="quarter" idx="4"/>
          </p:nvPr>
        </p:nvSpPr>
        <p:spPr>
          <a:xfrm>
            <a:off x="6270162" y="3409051"/>
            <a:ext cx="5358285" cy="2780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3603F8A-08E1-4160-9B7E-E0CA4BF8EC3C}"/>
              </a:ext>
            </a:extLst>
          </p:cNvPr>
          <p:cNvSpPr>
            <a:spLocks noGrp="1"/>
          </p:cNvSpPr>
          <p:nvPr>
            <p:ph type="dt" sz="half" idx="10"/>
          </p:nvPr>
        </p:nvSpPr>
        <p:spPr/>
        <p:txBody>
          <a:bodyPr/>
          <a:lstStyle/>
          <a:p>
            <a:fld id="{70127434-4794-409A-9547-04789BA47588}" type="datetime1">
              <a:rPr lang="en-US" smtClean="0"/>
              <a:t>11/20/23</a:t>
            </a:fld>
            <a:endParaRPr lang="en-US"/>
          </a:p>
        </p:txBody>
      </p:sp>
      <p:sp>
        <p:nvSpPr>
          <p:cNvPr id="8" name="Footer Placeholder 7">
            <a:extLst>
              <a:ext uri="{FF2B5EF4-FFF2-40B4-BE49-F238E27FC236}">
                <a16:creationId xmlns:a16="http://schemas.microsoft.com/office/drawing/2014/main" id="{118291AB-3C5C-4BE1-9E50-02F4893363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596E64-CD6C-4CF7-8624-FA4AE9760EEB}"/>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47064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62B3-06A0-4F2F-96EC-A062DAE2FE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FC0095-49F0-4A83-AE8C-9D13E15C2BD8}"/>
              </a:ext>
            </a:extLst>
          </p:cNvPr>
          <p:cNvSpPr>
            <a:spLocks noGrp="1"/>
          </p:cNvSpPr>
          <p:nvPr>
            <p:ph type="dt" sz="half" idx="10"/>
          </p:nvPr>
        </p:nvSpPr>
        <p:spPr/>
        <p:txBody>
          <a:bodyPr/>
          <a:lstStyle/>
          <a:p>
            <a:fld id="{85658635-357A-4E3D-B824-A5CEFDB8449C}" type="datetime1">
              <a:rPr lang="en-US" smtClean="0"/>
              <a:t>11/20/23</a:t>
            </a:fld>
            <a:endParaRPr lang="en-US"/>
          </a:p>
        </p:txBody>
      </p:sp>
      <p:sp>
        <p:nvSpPr>
          <p:cNvPr id="4" name="Footer Placeholder 3">
            <a:extLst>
              <a:ext uri="{FF2B5EF4-FFF2-40B4-BE49-F238E27FC236}">
                <a16:creationId xmlns:a16="http://schemas.microsoft.com/office/drawing/2014/main" id="{61824898-D4EA-497A-8FC8-43E0D0213B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4821F6-2C08-450C-A18C-702D7384292F}"/>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6846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FFE119-5FCA-4D9C-9C07-1B81A0BF3BFF}"/>
              </a:ext>
            </a:extLst>
          </p:cNvPr>
          <p:cNvSpPr>
            <a:spLocks noGrp="1"/>
          </p:cNvSpPr>
          <p:nvPr>
            <p:ph type="dt" sz="half" idx="10"/>
          </p:nvPr>
        </p:nvSpPr>
        <p:spPr/>
        <p:txBody>
          <a:bodyPr/>
          <a:lstStyle/>
          <a:p>
            <a:fld id="{7E86FF77-2719-4AD0-8740-0B90FF5D1EFB}" type="datetime1">
              <a:rPr lang="en-US" smtClean="0"/>
              <a:t>11/20/23</a:t>
            </a:fld>
            <a:endParaRPr lang="en-US"/>
          </a:p>
        </p:txBody>
      </p:sp>
      <p:sp>
        <p:nvSpPr>
          <p:cNvPr id="3" name="Footer Placeholder 2">
            <a:extLst>
              <a:ext uri="{FF2B5EF4-FFF2-40B4-BE49-F238E27FC236}">
                <a16:creationId xmlns:a16="http://schemas.microsoft.com/office/drawing/2014/main" id="{2A2C5995-6284-4D7F-AB1C-CA8FE63A78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1E4B0D-9C21-48D0-9438-C473706814B3}"/>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994950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90AF76DA-8F95-47D9-9EB6-B1EC93437387}"/>
              </a:ext>
            </a:extLst>
          </p:cNvPr>
          <p:cNvGrpSpPr/>
          <p:nvPr/>
        </p:nvGrpSpPr>
        <p:grpSpPr>
          <a:xfrm>
            <a:off x="2" y="0"/>
            <a:ext cx="6095998" cy="6858002"/>
            <a:chOff x="1" y="4563942"/>
            <a:chExt cx="12192005" cy="2294060"/>
          </a:xfrm>
        </p:grpSpPr>
        <p:sp>
          <p:nvSpPr>
            <p:cNvPr id="28" name="Rectangle 27">
              <a:extLst>
                <a:ext uri="{FF2B5EF4-FFF2-40B4-BE49-F238E27FC236}">
                  <a16:creationId xmlns:a16="http://schemas.microsoft.com/office/drawing/2014/main" id="{31355B14-077B-4BA1-962D-6E97D93FFCCC}"/>
                </a:ext>
              </a:extLst>
            </p:cNvPr>
            <p:cNvSpPr/>
            <p:nvPr/>
          </p:nvSpPr>
          <p:spPr>
            <a:xfrm>
              <a:off x="10" y="4563942"/>
              <a:ext cx="12191996" cy="22940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230B99F-AC6F-4973-A35E-16C87C38711D}"/>
                </a:ext>
              </a:extLst>
            </p:cNvPr>
            <p:cNvSpPr/>
            <p:nvPr/>
          </p:nvSpPr>
          <p:spPr>
            <a:xfrm>
              <a:off x="1" y="4563942"/>
              <a:ext cx="12192000" cy="2294060"/>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58E41614-9483-47F8-A429-FB0D1C5AA89A}"/>
              </a:ext>
            </a:extLst>
          </p:cNvPr>
          <p:cNvSpPr/>
          <p:nvPr/>
        </p:nvSpPr>
        <p:spPr>
          <a:xfrm>
            <a:off x="0" y="0"/>
            <a:ext cx="6095999"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B5E91C-3C4F-40A2-BCC6-918D3BEDD24B}"/>
              </a:ext>
            </a:extLst>
          </p:cNvPr>
          <p:cNvSpPr>
            <a:spLocks noGrp="1"/>
          </p:cNvSpPr>
          <p:nvPr>
            <p:ph type="title"/>
          </p:nvPr>
        </p:nvSpPr>
        <p:spPr>
          <a:xfrm>
            <a:off x="484552" y="457200"/>
            <a:ext cx="5287234" cy="1600200"/>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330F113-1C61-4F74-BD5B-727668BBEAFC}"/>
              </a:ext>
            </a:extLst>
          </p:cNvPr>
          <p:cNvSpPr>
            <a:spLocks noGrp="1"/>
          </p:cNvSpPr>
          <p:nvPr>
            <p:ph idx="1"/>
          </p:nvPr>
        </p:nvSpPr>
        <p:spPr>
          <a:xfrm>
            <a:off x="6270162" y="457201"/>
            <a:ext cx="508522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10EB228-A180-4DF6-9D5B-2CF86B6B9BB0}"/>
              </a:ext>
            </a:extLst>
          </p:cNvPr>
          <p:cNvSpPr>
            <a:spLocks noGrp="1"/>
          </p:cNvSpPr>
          <p:nvPr>
            <p:ph type="body" sz="half" idx="2"/>
          </p:nvPr>
        </p:nvSpPr>
        <p:spPr>
          <a:xfrm>
            <a:off x="484552" y="2514600"/>
            <a:ext cx="5287234" cy="33543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913719-D65D-4BAE-97B7-FAE8F39982EF}"/>
              </a:ext>
            </a:extLst>
          </p:cNvPr>
          <p:cNvSpPr>
            <a:spLocks noGrp="1"/>
          </p:cNvSpPr>
          <p:nvPr>
            <p:ph type="dt" sz="half" idx="10"/>
          </p:nvPr>
        </p:nvSpPr>
        <p:spPr/>
        <p:txBody>
          <a:bodyPr/>
          <a:lstStyle/>
          <a:p>
            <a:fld id="{6E441C83-1089-48B9-8B65-293D4C236D35}" type="datetime1">
              <a:rPr lang="en-US" smtClean="0"/>
              <a:t>11/20/23</a:t>
            </a:fld>
            <a:endParaRPr lang="en-US"/>
          </a:p>
        </p:txBody>
      </p:sp>
      <p:sp>
        <p:nvSpPr>
          <p:cNvPr id="6" name="Footer Placeholder 5">
            <a:extLst>
              <a:ext uri="{FF2B5EF4-FFF2-40B4-BE49-F238E27FC236}">
                <a16:creationId xmlns:a16="http://schemas.microsoft.com/office/drawing/2014/main" id="{F747F5BB-DC3C-45D1-A0D2-05168FECA2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344BA3-19DB-4072-9A2C-08C92361AF9C}"/>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62822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0A6909D-DC0B-4221-8140-21E981D896AF}"/>
              </a:ext>
            </a:extLst>
          </p:cNvPr>
          <p:cNvGrpSpPr/>
          <p:nvPr/>
        </p:nvGrpSpPr>
        <p:grpSpPr>
          <a:xfrm>
            <a:off x="2" y="0"/>
            <a:ext cx="6095998" cy="6858002"/>
            <a:chOff x="1" y="4563942"/>
            <a:chExt cx="12192005" cy="2294060"/>
          </a:xfrm>
        </p:grpSpPr>
        <p:sp>
          <p:nvSpPr>
            <p:cNvPr id="9" name="Rectangle 8">
              <a:extLst>
                <a:ext uri="{FF2B5EF4-FFF2-40B4-BE49-F238E27FC236}">
                  <a16:creationId xmlns:a16="http://schemas.microsoft.com/office/drawing/2014/main" id="{53D581C2-F39E-4958-A3F3-BB65AB1C5E66}"/>
                </a:ext>
              </a:extLst>
            </p:cNvPr>
            <p:cNvSpPr/>
            <p:nvPr/>
          </p:nvSpPr>
          <p:spPr>
            <a:xfrm>
              <a:off x="10" y="4563942"/>
              <a:ext cx="12191996" cy="22940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FD77040-27EF-4D2C-8D34-32337B0C8544}"/>
                </a:ext>
              </a:extLst>
            </p:cNvPr>
            <p:cNvSpPr/>
            <p:nvPr/>
          </p:nvSpPr>
          <p:spPr>
            <a:xfrm>
              <a:off x="1" y="4563942"/>
              <a:ext cx="12192000" cy="2294060"/>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E1A26D20-69F8-4BBC-98C0-BEB470AB8284}"/>
              </a:ext>
            </a:extLst>
          </p:cNvPr>
          <p:cNvSpPr/>
          <p:nvPr/>
        </p:nvSpPr>
        <p:spPr>
          <a:xfrm>
            <a:off x="0" y="0"/>
            <a:ext cx="6095999"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47B6BC-4B2A-4001-9634-47473F82701E}"/>
              </a:ext>
            </a:extLst>
          </p:cNvPr>
          <p:cNvSpPr>
            <a:spLocks noGrp="1"/>
          </p:cNvSpPr>
          <p:nvPr>
            <p:ph type="title"/>
          </p:nvPr>
        </p:nvSpPr>
        <p:spPr>
          <a:xfrm>
            <a:off x="484552" y="457200"/>
            <a:ext cx="5211519" cy="1600200"/>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497D074-2CCB-4AB8-A7A0-7847D3C1EF8A}"/>
              </a:ext>
            </a:extLst>
          </p:cNvPr>
          <p:cNvSpPr>
            <a:spLocks noGrp="1"/>
          </p:cNvSpPr>
          <p:nvPr>
            <p:ph type="pic" idx="1"/>
          </p:nvPr>
        </p:nvSpPr>
        <p:spPr>
          <a:xfrm>
            <a:off x="6270162" y="457201"/>
            <a:ext cx="5085226"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51FB94BD-D906-4213-9F31-1BE17A86F926}"/>
              </a:ext>
            </a:extLst>
          </p:cNvPr>
          <p:cNvSpPr>
            <a:spLocks noGrp="1"/>
          </p:cNvSpPr>
          <p:nvPr>
            <p:ph type="body" sz="half" idx="2"/>
          </p:nvPr>
        </p:nvSpPr>
        <p:spPr>
          <a:xfrm>
            <a:off x="484552" y="2514600"/>
            <a:ext cx="5211519" cy="33543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1B8431-70CB-4E9F-8A49-CDFF18554212}"/>
              </a:ext>
            </a:extLst>
          </p:cNvPr>
          <p:cNvSpPr>
            <a:spLocks noGrp="1"/>
          </p:cNvSpPr>
          <p:nvPr>
            <p:ph type="dt" sz="half" idx="10"/>
          </p:nvPr>
        </p:nvSpPr>
        <p:spPr/>
        <p:txBody>
          <a:bodyPr/>
          <a:lstStyle/>
          <a:p>
            <a:fld id="{D162FE45-CC1E-47DB-8B82-6CF0636FBDB8}" type="datetime1">
              <a:rPr lang="en-US" smtClean="0"/>
              <a:t>11/20/23</a:t>
            </a:fld>
            <a:endParaRPr lang="en-US"/>
          </a:p>
        </p:txBody>
      </p:sp>
      <p:sp>
        <p:nvSpPr>
          <p:cNvPr id="6" name="Footer Placeholder 5">
            <a:extLst>
              <a:ext uri="{FF2B5EF4-FFF2-40B4-BE49-F238E27FC236}">
                <a16:creationId xmlns:a16="http://schemas.microsoft.com/office/drawing/2014/main" id="{ADD2F293-170E-410E-88BF-187A63C5E0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ED93A2-588D-43B5-B6FA-0B7892E6E138}"/>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383761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A26A151-13BF-4305-A6DC-9DC7C9877195}"/>
              </a:ext>
            </a:extLst>
          </p:cNvPr>
          <p:cNvSpPr/>
          <p:nvPr/>
        </p:nvSpPr>
        <p:spPr>
          <a:xfrm>
            <a:off x="0" y="0"/>
            <a:ext cx="12192000"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DEE6AE3-3BCC-4B3B-AC4E-60F91014449A}"/>
              </a:ext>
            </a:extLst>
          </p:cNvPr>
          <p:cNvSpPr>
            <a:spLocks noGrp="1"/>
          </p:cNvSpPr>
          <p:nvPr>
            <p:ph type="title"/>
          </p:nvPr>
        </p:nvSpPr>
        <p:spPr>
          <a:xfrm>
            <a:off x="484552" y="365125"/>
            <a:ext cx="10869248" cy="168751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4CB514A-E7EA-41A8-ADBA-85CA1DF6D349}"/>
              </a:ext>
            </a:extLst>
          </p:cNvPr>
          <p:cNvSpPr>
            <a:spLocks noGrp="1"/>
          </p:cNvSpPr>
          <p:nvPr>
            <p:ph type="body" idx="1"/>
          </p:nvPr>
        </p:nvSpPr>
        <p:spPr>
          <a:xfrm>
            <a:off x="484552" y="2576513"/>
            <a:ext cx="10869248" cy="36004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19CB0BD-D6E3-4B3D-BCBB-6FECA5D6323C}"/>
              </a:ext>
            </a:extLst>
          </p:cNvPr>
          <p:cNvSpPr>
            <a:spLocks noGrp="1"/>
          </p:cNvSpPr>
          <p:nvPr>
            <p:ph type="dt" sz="half" idx="2"/>
          </p:nvPr>
        </p:nvSpPr>
        <p:spPr>
          <a:xfrm>
            <a:off x="146221" y="6357208"/>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1FC8E16-3C03-4238-9C6F-B34F3D10F77E}" type="datetime1">
              <a:rPr lang="en-US" smtClean="0"/>
              <a:t>11/20/23</a:t>
            </a:fld>
            <a:endParaRPr lang="en-US" dirty="0"/>
          </a:p>
        </p:txBody>
      </p:sp>
      <p:sp>
        <p:nvSpPr>
          <p:cNvPr id="5" name="Footer Placeholder 4">
            <a:extLst>
              <a:ext uri="{FF2B5EF4-FFF2-40B4-BE49-F238E27FC236}">
                <a16:creationId xmlns:a16="http://schemas.microsoft.com/office/drawing/2014/main" id="{A84147F7-B466-4892-BE27-876F947515C8}"/>
              </a:ext>
            </a:extLst>
          </p:cNvPr>
          <p:cNvSpPr>
            <a:spLocks noGrp="1"/>
          </p:cNvSpPr>
          <p:nvPr>
            <p:ph type="ftr" sz="quarter" idx="3"/>
          </p:nvPr>
        </p:nvSpPr>
        <p:spPr>
          <a:xfrm>
            <a:off x="6270162" y="6356350"/>
            <a:ext cx="411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64B4FE0-65CC-4435-A6AF-150E52F35BB8}"/>
              </a:ext>
            </a:extLst>
          </p:cNvPr>
          <p:cNvSpPr>
            <a:spLocks noGrp="1"/>
          </p:cNvSpPr>
          <p:nvPr>
            <p:ph type="sldNum" sz="quarter" idx="4"/>
          </p:nvPr>
        </p:nvSpPr>
        <p:spPr>
          <a:xfrm>
            <a:off x="10764983" y="6356350"/>
            <a:ext cx="128079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F646F3F-274D-499B-ABBE-824EB4ABDC3D}" type="slidenum">
              <a:rPr lang="en-US" smtClean="0"/>
              <a:pPr/>
              <a:t>‹#›</a:t>
            </a:fld>
            <a:endParaRPr lang="en-US" dirty="0"/>
          </a:p>
        </p:txBody>
      </p:sp>
    </p:spTree>
    <p:extLst>
      <p:ext uri="{BB962C8B-B14F-4D97-AF65-F5344CB8AC3E}">
        <p14:creationId xmlns:p14="http://schemas.microsoft.com/office/powerpoint/2010/main" val="21960387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hf sldNum="0" hdr="0" ftr="0" dt="0"/>
  <p:txStyles>
    <p:titleStyle>
      <a:lvl1pPr algn="l" defTabSz="914400" rtl="0" eaLnBrk="1" latinLnBrk="0" hangingPunct="1">
        <a:lnSpc>
          <a:spcPct val="100000"/>
        </a:lnSpc>
        <a:spcBef>
          <a:spcPct val="0"/>
        </a:spcBef>
        <a:buNone/>
        <a:defRPr sz="5400" kern="1200">
          <a:solidFill>
            <a:schemeClr val="bg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theguardian.com/world/2021/jul/05/the-low-desire-life-why-people-in-china-are-rejecting-high-pressure-jobs-in-favour-of-lying-fla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922E0291-99C8-40F9-ADAB-32589A3B5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lored pencils inside a pencil holder which is on top of a wood table">
            <a:extLst>
              <a:ext uri="{FF2B5EF4-FFF2-40B4-BE49-F238E27FC236}">
                <a16:creationId xmlns:a16="http://schemas.microsoft.com/office/drawing/2014/main" id="{04966A69-6FA7-8CAF-5F7F-6035489AB0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 y="-2"/>
            <a:ext cx="12191979" cy="6857998"/>
          </a:xfrm>
          <a:prstGeom prst="rect">
            <a:avLst/>
          </a:prstGeom>
          <a:effectLst>
            <a:outerShdw blurRad="596900" dist="330200" dir="8820000" sx="87000" sy="87000" algn="ctr" rotWithShape="0">
              <a:srgbClr val="000000">
                <a:alpha val="29000"/>
              </a:srgbClr>
            </a:outerShdw>
          </a:effectLst>
        </p:spPr>
      </p:pic>
      <p:sp>
        <p:nvSpPr>
          <p:cNvPr id="18" name="Rectangle 17">
            <a:extLst>
              <a:ext uri="{FF2B5EF4-FFF2-40B4-BE49-F238E27FC236}">
                <a16:creationId xmlns:a16="http://schemas.microsoft.com/office/drawing/2014/main" id="{095830D2-F2AE-4DD8-B586-89B0977916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8714" y="258715"/>
            <a:ext cx="6858000" cy="6340569"/>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22AFBB-34F3-6C3A-6800-D9D45A00E90C}"/>
              </a:ext>
            </a:extLst>
          </p:cNvPr>
          <p:cNvSpPr>
            <a:spLocks noGrp="1"/>
          </p:cNvSpPr>
          <p:nvPr>
            <p:ph type="ctrTitle"/>
          </p:nvPr>
        </p:nvSpPr>
        <p:spPr>
          <a:xfrm>
            <a:off x="435329" y="257121"/>
            <a:ext cx="8078049" cy="2508616"/>
          </a:xfrm>
        </p:spPr>
        <p:txBody>
          <a:bodyPr anchor="t">
            <a:noAutofit/>
          </a:bodyPr>
          <a:lstStyle/>
          <a:p>
            <a:pPr algn="ctr"/>
            <a:br>
              <a:rPr lang="en-US" sz="4000" dirty="0"/>
            </a:br>
            <a:r>
              <a:rPr lang="en-US" b="1" dirty="0">
                <a:latin typeface="+mn-lt"/>
              </a:rPr>
              <a:t>Behind the White Paper </a:t>
            </a:r>
            <a:br>
              <a:rPr lang="en-US" sz="4000" dirty="0"/>
            </a:br>
            <a:r>
              <a:rPr lang="en-US" sz="4000" dirty="0"/>
              <a:t> </a:t>
            </a:r>
            <a:br>
              <a:rPr lang="en-US" sz="4000" dirty="0"/>
            </a:br>
            <a:r>
              <a:rPr lang="en-US" sz="9600" dirty="0">
                <a:solidFill>
                  <a:srgbClr val="FFFFFF"/>
                </a:solidFill>
                <a:latin typeface="Bradley Hand" pitchFamily="2" charset="77"/>
              </a:rPr>
              <a:t>Chinese</a:t>
            </a:r>
            <a:br>
              <a:rPr lang="en-US" sz="9600" dirty="0">
                <a:solidFill>
                  <a:srgbClr val="FFFFFF"/>
                </a:solidFill>
              </a:rPr>
            </a:br>
            <a:r>
              <a:rPr lang="en-US" sz="9600" dirty="0">
                <a:solidFill>
                  <a:srgbClr val="FFFFFF"/>
                </a:solidFill>
                <a:latin typeface="Bradley Hand" pitchFamily="2" charset="77"/>
              </a:rPr>
              <a:t>Youth</a:t>
            </a:r>
          </a:p>
        </p:txBody>
      </p:sp>
      <p:sp>
        <p:nvSpPr>
          <p:cNvPr id="3" name="TextBox 2">
            <a:extLst>
              <a:ext uri="{FF2B5EF4-FFF2-40B4-BE49-F238E27FC236}">
                <a16:creationId xmlns:a16="http://schemas.microsoft.com/office/drawing/2014/main" id="{C6E1B7C7-8F1F-93CF-9664-58943C04330E}"/>
              </a:ext>
            </a:extLst>
          </p:cNvPr>
          <p:cNvSpPr txBox="1"/>
          <p:nvPr/>
        </p:nvSpPr>
        <p:spPr>
          <a:xfrm>
            <a:off x="7714593" y="5965444"/>
            <a:ext cx="4172607" cy="892552"/>
          </a:xfrm>
          <a:prstGeom prst="rect">
            <a:avLst/>
          </a:prstGeom>
          <a:noFill/>
        </p:spPr>
        <p:txBody>
          <a:bodyPr wrap="square" rtlCol="0">
            <a:spAutoFit/>
          </a:bodyPr>
          <a:lstStyle/>
          <a:p>
            <a:pPr algn="r"/>
            <a:r>
              <a:rPr lang="en-US" sz="2000" b="1" dirty="0">
                <a:latin typeface="Bradley Hand" pitchFamily="2" charset="77"/>
              </a:rPr>
              <a:t>East Asia Resource Center, UW</a:t>
            </a:r>
          </a:p>
          <a:p>
            <a:pPr algn="r"/>
            <a:r>
              <a:rPr lang="en-US" sz="1600" b="1" dirty="0">
                <a:latin typeface="Bradley Hand" pitchFamily="2" charset="77"/>
              </a:rPr>
              <a:t>Tese </a:t>
            </a:r>
            <a:r>
              <a:rPr lang="en-US" sz="1600" b="1" dirty="0" err="1">
                <a:latin typeface="Bradley Hand" pitchFamily="2" charset="77"/>
              </a:rPr>
              <a:t>Wintz</a:t>
            </a:r>
            <a:r>
              <a:rPr lang="en-US" sz="1600" b="1" dirty="0">
                <a:latin typeface="Bradley Hand" pitchFamily="2" charset="77"/>
              </a:rPr>
              <a:t> Neighbor  3/2023</a:t>
            </a:r>
          </a:p>
          <a:p>
            <a:pPr algn="r"/>
            <a:r>
              <a:rPr lang="en-US" sz="1600" b="1" dirty="0" err="1">
                <a:latin typeface="Bradley Hand" pitchFamily="2" charset="77"/>
              </a:rPr>
              <a:t>tneighbor@aol.com</a:t>
            </a:r>
            <a:endParaRPr lang="en-US" sz="1600" b="1" dirty="0">
              <a:latin typeface="Bradley Hand" pitchFamily="2" charset="77"/>
            </a:endParaRPr>
          </a:p>
        </p:txBody>
      </p:sp>
    </p:spTree>
    <p:extLst>
      <p:ext uri="{BB962C8B-B14F-4D97-AF65-F5344CB8AC3E}">
        <p14:creationId xmlns:p14="http://schemas.microsoft.com/office/powerpoint/2010/main" val="3575466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 child, young&#10;&#10;Description automatically generated">
            <a:extLst>
              <a:ext uri="{FF2B5EF4-FFF2-40B4-BE49-F238E27FC236}">
                <a16:creationId xmlns:a16="http://schemas.microsoft.com/office/drawing/2014/main" id="{34974563-FC9D-EC3F-80D3-A2312BAB9D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460140" cy="7559899"/>
          </a:xfrm>
          <a:prstGeom prst="rect">
            <a:avLst/>
          </a:prstGeom>
        </p:spPr>
      </p:pic>
      <p:sp>
        <p:nvSpPr>
          <p:cNvPr id="3" name="TextBox 2">
            <a:extLst>
              <a:ext uri="{FF2B5EF4-FFF2-40B4-BE49-F238E27FC236}">
                <a16:creationId xmlns:a16="http://schemas.microsoft.com/office/drawing/2014/main" id="{37BB72B8-1918-14B4-4F44-10370B8E05A3}"/>
              </a:ext>
            </a:extLst>
          </p:cNvPr>
          <p:cNvSpPr txBox="1"/>
          <p:nvPr/>
        </p:nvSpPr>
        <p:spPr>
          <a:xfrm>
            <a:off x="0" y="0"/>
            <a:ext cx="12460140" cy="6955750"/>
          </a:xfrm>
          <a:prstGeom prst="rect">
            <a:avLst/>
          </a:prstGeom>
          <a:noFill/>
        </p:spPr>
        <p:txBody>
          <a:bodyPr wrap="square">
            <a:spAutoFit/>
          </a:bodyPr>
          <a:lstStyle/>
          <a:p>
            <a:pPr marL="0" marR="0">
              <a:spcBef>
                <a:spcPts val="0"/>
              </a:spcBef>
              <a:spcAft>
                <a:spcPts val="0"/>
              </a:spcAft>
            </a:pPr>
            <a:r>
              <a:rPr lang="en-US" sz="2800" b="1" dirty="0">
                <a:effectLst/>
                <a:ea typeface="Times New Roman" panose="02020603050405020304" pitchFamily="18" charset="0"/>
              </a:rPr>
              <a:t>But wait! Other Chinese scholars disagree. </a:t>
            </a:r>
            <a:endParaRPr lang="en-US" sz="2800" b="1" dirty="0">
              <a:ea typeface="Times New Roman" panose="02020603050405020304" pitchFamily="18" charset="0"/>
            </a:endParaRPr>
          </a:p>
          <a:p>
            <a:pPr marL="0" marR="0">
              <a:spcBef>
                <a:spcPts val="0"/>
              </a:spcBef>
              <a:spcAft>
                <a:spcPts val="0"/>
              </a:spcAft>
            </a:pPr>
            <a:r>
              <a:rPr lang="en-US" sz="2800" b="1" dirty="0">
                <a:effectLst/>
                <a:ea typeface="Times New Roman" panose="02020603050405020304" pitchFamily="18" charset="0"/>
              </a:rPr>
              <a:t>Some believe that parents and only children have become more intimate and equal and that only children are more respected in terms of their personality and                                 sense of autonomy. </a:t>
            </a:r>
          </a:p>
          <a:p>
            <a:pPr marL="0" marR="0">
              <a:spcBef>
                <a:spcPts val="0"/>
              </a:spcBef>
              <a:spcAft>
                <a:spcPts val="0"/>
              </a:spcAft>
            </a:pPr>
            <a:endParaRPr lang="en-US" sz="2800" b="1" dirty="0">
              <a:solidFill>
                <a:srgbClr val="C00000"/>
              </a:solidFill>
              <a:ea typeface="Times New Roman" panose="02020603050405020304" pitchFamily="18" charset="0"/>
            </a:endParaRPr>
          </a:p>
          <a:p>
            <a:pPr marL="0" marR="0">
              <a:spcBef>
                <a:spcPts val="0"/>
              </a:spcBef>
              <a:spcAft>
                <a:spcPts val="0"/>
              </a:spcAft>
            </a:pPr>
            <a:endParaRPr lang="en-US" sz="2800" b="1" dirty="0">
              <a:effectLst/>
              <a:ea typeface="Times New Roman" panose="02020603050405020304" pitchFamily="18" charset="0"/>
            </a:endParaRPr>
          </a:p>
          <a:p>
            <a:pPr marL="0" marR="0">
              <a:spcBef>
                <a:spcPts val="0"/>
              </a:spcBef>
              <a:spcAft>
                <a:spcPts val="0"/>
              </a:spcAft>
            </a:pPr>
            <a:endParaRPr lang="en-US" sz="1400" b="1" dirty="0">
              <a:ea typeface="Times New Roman" panose="02020603050405020304" pitchFamily="18" charset="0"/>
            </a:endParaRPr>
          </a:p>
          <a:p>
            <a:pPr marL="0" marR="0">
              <a:spcBef>
                <a:spcPts val="0"/>
              </a:spcBef>
              <a:spcAft>
                <a:spcPts val="0"/>
              </a:spcAft>
            </a:pPr>
            <a:r>
              <a:rPr lang="en-US" sz="2800" b="1" dirty="0">
                <a:effectLst/>
                <a:ea typeface="Times New Roman" panose="02020603050405020304" pitchFamily="18" charset="0"/>
              </a:rPr>
              <a:t>The impact of the one-child phenomenon does not only affect the physical and psychological</a:t>
            </a:r>
            <a:r>
              <a:rPr lang="en-US" sz="2800" b="1" dirty="0">
                <a:ea typeface="Times New Roman" panose="02020603050405020304" pitchFamily="18" charset="0"/>
              </a:rPr>
              <a:t> quality of the new generation of individuals, it also penetrates all aspects of society at both individual and family levels.</a:t>
            </a:r>
            <a:endParaRPr lang="en-US" sz="2800" b="1" dirty="0">
              <a:effectLst/>
              <a:ea typeface="Times New Roman" panose="02020603050405020304" pitchFamily="18" charset="0"/>
            </a:endParaRPr>
          </a:p>
          <a:p>
            <a:pPr marL="0" marR="0">
              <a:spcBef>
                <a:spcPts val="0"/>
              </a:spcBef>
              <a:spcAft>
                <a:spcPts val="0"/>
              </a:spcAft>
            </a:pPr>
            <a:endParaRPr lang="en-US" sz="1200" b="1" dirty="0">
              <a:ea typeface="Times New Roman" panose="02020603050405020304" pitchFamily="18" charset="0"/>
            </a:endParaRPr>
          </a:p>
          <a:p>
            <a:pPr marL="0" marR="0">
              <a:spcBef>
                <a:spcPts val="0"/>
              </a:spcBef>
              <a:spcAft>
                <a:spcPts val="0"/>
              </a:spcAft>
            </a:pPr>
            <a:r>
              <a:rPr lang="en-US" sz="2800" b="1" dirty="0">
                <a:effectLst/>
                <a:ea typeface="Times New Roman" panose="02020603050405020304" pitchFamily="18" charset="0"/>
              </a:rPr>
              <a:t>As the new generation enters society, its beliefs and behaviors of self-confidence, autonomy, and openness are also changing the intergeneration relationship of Chinese society as a whole. </a:t>
            </a:r>
          </a:p>
          <a:p>
            <a:pPr marL="0" marR="0">
              <a:spcBef>
                <a:spcPts val="0"/>
              </a:spcBef>
              <a:spcAft>
                <a:spcPts val="0"/>
              </a:spcAft>
            </a:pPr>
            <a:r>
              <a:rPr lang="en-US" sz="2800" b="1" dirty="0">
                <a:effectLst/>
                <a:ea typeface="Times New Roman" panose="02020603050405020304" pitchFamily="18" charset="0"/>
              </a:rPr>
              <a:t>Young are no longer “just passive and obedient” and the older generation are no longer seen as “educators with absolute authority.”</a:t>
            </a:r>
            <a:endParaRPr lang="en-US" sz="2800" dirty="0">
              <a:effectLst/>
              <a:ea typeface="Times New Roman" panose="02020603050405020304" pitchFamily="18" charset="0"/>
            </a:endParaRPr>
          </a:p>
        </p:txBody>
      </p:sp>
    </p:spTree>
    <p:extLst>
      <p:ext uri="{BB962C8B-B14F-4D97-AF65-F5344CB8AC3E}">
        <p14:creationId xmlns:p14="http://schemas.microsoft.com/office/powerpoint/2010/main" val="767707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FE96FD-86C3-FEA1-C96F-6B1BACADBB6E}"/>
              </a:ext>
            </a:extLst>
          </p:cNvPr>
          <p:cNvPicPr>
            <a:picLocks noChangeAspect="1"/>
          </p:cNvPicPr>
          <p:nvPr/>
        </p:nvPicPr>
        <p:blipFill>
          <a:blip r:embed="rId3"/>
          <a:stretch>
            <a:fillRect/>
          </a:stretch>
        </p:blipFill>
        <p:spPr>
          <a:xfrm>
            <a:off x="308504" y="3032745"/>
            <a:ext cx="4121106" cy="3330757"/>
          </a:xfrm>
          <a:prstGeom prst="rect">
            <a:avLst/>
          </a:prstGeom>
        </p:spPr>
      </p:pic>
      <p:sp>
        <p:nvSpPr>
          <p:cNvPr id="5" name="TextBox 4">
            <a:extLst>
              <a:ext uri="{FF2B5EF4-FFF2-40B4-BE49-F238E27FC236}">
                <a16:creationId xmlns:a16="http://schemas.microsoft.com/office/drawing/2014/main" id="{B708B78B-AE12-DC0E-716D-53E56F91349B}"/>
              </a:ext>
            </a:extLst>
          </p:cNvPr>
          <p:cNvSpPr txBox="1"/>
          <p:nvPr/>
        </p:nvSpPr>
        <p:spPr>
          <a:xfrm>
            <a:off x="4749600" y="2526788"/>
            <a:ext cx="7133896" cy="4247317"/>
          </a:xfrm>
          <a:prstGeom prst="rect">
            <a:avLst/>
          </a:prstGeom>
          <a:noFill/>
        </p:spPr>
        <p:txBody>
          <a:bodyPr wrap="square" rtlCol="0">
            <a:spAutoFit/>
          </a:bodyPr>
          <a:lstStyle/>
          <a:p>
            <a:r>
              <a:rPr lang="en-US" sz="3200" b="1" dirty="0">
                <a:solidFill>
                  <a:srgbClr val="000000"/>
                </a:solidFill>
                <a:effectLst/>
                <a:ea typeface="Times New Roman" panose="02020603050405020304" pitchFamily="18" charset="0"/>
                <a:cs typeface="Times New Roman" panose="02020603050405020304" pitchFamily="18" charset="0"/>
              </a:rPr>
              <a:t>The Internet has transformed the lives of </a:t>
            </a:r>
            <a:r>
              <a:rPr lang="en-US" sz="3200" b="1" i="1" dirty="0">
                <a:solidFill>
                  <a:srgbClr val="000000"/>
                </a:solidFill>
                <a:effectLst/>
                <a:ea typeface="Times New Roman" panose="02020603050405020304" pitchFamily="18" charset="0"/>
                <a:cs typeface="Times New Roman" panose="02020603050405020304" pitchFamily="18" charset="0"/>
              </a:rPr>
              <a:t>all</a:t>
            </a:r>
            <a:r>
              <a:rPr lang="en-US" sz="3200" b="1" dirty="0">
                <a:solidFill>
                  <a:srgbClr val="000000"/>
                </a:solidFill>
                <a:effectLst/>
                <a:ea typeface="Times New Roman" panose="02020603050405020304" pitchFamily="18" charset="0"/>
                <a:cs typeface="Times New Roman" panose="02020603050405020304" pitchFamily="18" charset="0"/>
              </a:rPr>
              <a:t> generations in China. But it has become “enmeshed within every aspect of young people’s lives.” </a:t>
            </a:r>
          </a:p>
          <a:p>
            <a:endParaRPr lang="en-US" sz="1400" b="1" dirty="0">
              <a:solidFill>
                <a:srgbClr val="000000"/>
              </a:solidFill>
              <a:effectLst/>
              <a:ea typeface="Times New Roman" panose="02020603050405020304" pitchFamily="18" charset="0"/>
              <a:cs typeface="Times New Roman" panose="02020603050405020304" pitchFamily="18" charset="0"/>
            </a:endParaRPr>
          </a:p>
          <a:p>
            <a:r>
              <a:rPr lang="en-US" sz="3200" b="1" dirty="0">
                <a:solidFill>
                  <a:srgbClr val="000000"/>
                </a:solidFill>
                <a:effectLst/>
                <a:ea typeface="Times New Roman" panose="02020603050405020304" pitchFamily="18" charset="0"/>
                <a:cs typeface="Times New Roman" panose="02020603050405020304" pitchFamily="18" charset="0"/>
              </a:rPr>
              <a:t>More than 90% have smart phones and virtually 100% of young </a:t>
            </a:r>
            <a:r>
              <a:rPr lang="en-US" sz="3200" b="1" dirty="0">
                <a:solidFill>
                  <a:srgbClr val="000000"/>
                </a:solidFill>
                <a:ea typeface="Times New Roman" panose="02020603050405020304" pitchFamily="18" charset="0"/>
                <a:cs typeface="Times New Roman" panose="02020603050405020304" pitchFamily="18" charset="0"/>
              </a:rPr>
              <a:t>urban </a:t>
            </a:r>
            <a:r>
              <a:rPr lang="en-US" sz="3200" b="1" dirty="0">
                <a:solidFill>
                  <a:srgbClr val="000000"/>
                </a:solidFill>
                <a:effectLst/>
                <a:ea typeface="Times New Roman" panose="02020603050405020304" pitchFamily="18" charset="0"/>
                <a:cs typeface="Times New Roman" panose="02020603050405020304" pitchFamily="18" charset="0"/>
              </a:rPr>
              <a:t>professionals use WeChat (</a:t>
            </a:r>
            <a:r>
              <a:rPr lang="en-US" sz="3200" b="1" dirty="0" err="1">
                <a:solidFill>
                  <a:srgbClr val="000000"/>
                </a:solidFill>
                <a:effectLst/>
                <a:ea typeface="Times New Roman" panose="02020603050405020304" pitchFamily="18" charset="0"/>
                <a:cs typeface="Times New Roman" panose="02020603050405020304" pitchFamily="18" charset="0"/>
              </a:rPr>
              <a:t>weixin</a:t>
            </a:r>
            <a:r>
              <a:rPr lang="en-US" sz="3200" b="1" dirty="0">
                <a:solidFill>
                  <a:srgbClr val="000000"/>
                </a:solidFill>
                <a:effectLst/>
                <a:ea typeface="Times New Roman" panose="02020603050405020304" pitchFamily="18" charset="0"/>
                <a:cs typeface="Times New Roman" panose="02020603050405020304" pitchFamily="18" charset="0"/>
              </a:rPr>
              <a:t>). </a:t>
            </a:r>
            <a:endParaRPr lang="en-US" sz="3200" dirty="0"/>
          </a:p>
        </p:txBody>
      </p:sp>
      <p:sp>
        <p:nvSpPr>
          <p:cNvPr id="6" name="TextBox 5">
            <a:extLst>
              <a:ext uri="{FF2B5EF4-FFF2-40B4-BE49-F238E27FC236}">
                <a16:creationId xmlns:a16="http://schemas.microsoft.com/office/drawing/2014/main" id="{E1DFD15A-F6D0-59FA-88F4-2D85F4629CEB}"/>
              </a:ext>
            </a:extLst>
          </p:cNvPr>
          <p:cNvSpPr txBox="1"/>
          <p:nvPr/>
        </p:nvSpPr>
        <p:spPr>
          <a:xfrm>
            <a:off x="484552" y="3250063"/>
            <a:ext cx="3945058" cy="2308324"/>
          </a:xfrm>
          <a:prstGeom prst="rect">
            <a:avLst/>
          </a:prstGeom>
          <a:noFill/>
        </p:spPr>
        <p:txBody>
          <a:bodyPr wrap="square" rtlCol="0">
            <a:spAutoFit/>
          </a:bodyPr>
          <a:lstStyle/>
          <a:p>
            <a:pPr marL="0" marR="0">
              <a:spcBef>
                <a:spcPts val="0"/>
              </a:spcBef>
              <a:spcAft>
                <a:spcPts val="0"/>
              </a:spcAft>
            </a:pPr>
            <a:r>
              <a:rPr lang="en-US" sz="2400" b="1" dirty="0">
                <a:solidFill>
                  <a:srgbClr val="000000"/>
                </a:solidFill>
                <a:effectLst/>
                <a:ea typeface="Times New Roman" panose="02020603050405020304" pitchFamily="18" charset="0"/>
              </a:rPr>
              <a:t>Digital youth have fundamentally changed the SOCIAL STRUCTURE, SOCIAL SPACE, and SOCIAL CONNECTION within Chinese society.</a:t>
            </a:r>
            <a:endParaRPr lang="en-US" sz="2400" dirty="0">
              <a:effectLst/>
              <a:ea typeface="Times New Roman" panose="02020603050405020304" pitchFamily="18" charset="0"/>
            </a:endParaRPr>
          </a:p>
        </p:txBody>
      </p:sp>
      <p:sp>
        <p:nvSpPr>
          <p:cNvPr id="7" name="Title 6">
            <a:extLst>
              <a:ext uri="{FF2B5EF4-FFF2-40B4-BE49-F238E27FC236}">
                <a16:creationId xmlns:a16="http://schemas.microsoft.com/office/drawing/2014/main" id="{F442B9EB-3D93-74E6-DFDC-64328E5F186B}"/>
              </a:ext>
            </a:extLst>
          </p:cNvPr>
          <p:cNvSpPr>
            <a:spLocks noGrp="1"/>
          </p:cNvSpPr>
          <p:nvPr>
            <p:ph type="title"/>
          </p:nvPr>
        </p:nvSpPr>
        <p:spPr>
          <a:xfrm>
            <a:off x="73573" y="609523"/>
            <a:ext cx="12192000" cy="1146092"/>
          </a:xfrm>
        </p:spPr>
        <p:txBody>
          <a:bodyPr>
            <a:normAutofit fontScale="90000"/>
          </a:bodyPr>
          <a:lstStyle/>
          <a:p>
            <a:pPr algn="ctr"/>
            <a:br>
              <a:rPr lang="en-US" sz="5400" b="1" dirty="0">
                <a:solidFill>
                  <a:srgbClr val="FF0000"/>
                </a:solidFill>
                <a:latin typeface="Bradley Hand" pitchFamily="2" charset="77"/>
              </a:rPr>
            </a:br>
            <a:r>
              <a:rPr lang="en-US" sz="5400" b="1" dirty="0">
                <a:solidFill>
                  <a:srgbClr val="FF0000"/>
                </a:solidFill>
                <a:latin typeface="Bradley Hand" pitchFamily="2" charset="77"/>
              </a:rPr>
              <a:t>Today’s Youth are a product of</a:t>
            </a:r>
            <a:br>
              <a:rPr lang="en-US" sz="5400" b="1" dirty="0">
                <a:solidFill>
                  <a:srgbClr val="FF0000"/>
                </a:solidFill>
                <a:latin typeface="Bradley Hand" pitchFamily="2" charset="77"/>
              </a:rPr>
            </a:br>
            <a:r>
              <a:rPr lang="en-US" sz="4400" b="1" dirty="0"/>
              <a:t>5. THE ARRIVAL OF THE INTERNET &amp; SOCIAL MEDIA</a:t>
            </a:r>
            <a:endParaRPr lang="en-US" sz="4400" dirty="0"/>
          </a:p>
        </p:txBody>
      </p:sp>
    </p:spTree>
    <p:extLst>
      <p:ext uri="{BB962C8B-B14F-4D97-AF65-F5344CB8AC3E}">
        <p14:creationId xmlns:p14="http://schemas.microsoft.com/office/powerpoint/2010/main" val="4117959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sitting on the ground looking at the phone&#10;&#10;Description automatically generated with low confidence">
            <a:extLst>
              <a:ext uri="{FF2B5EF4-FFF2-40B4-BE49-F238E27FC236}">
                <a16:creationId xmlns:a16="http://schemas.microsoft.com/office/drawing/2014/main" id="{3830EB41-23BF-CFA4-1676-E016DF8AF5C2}"/>
              </a:ext>
            </a:extLst>
          </p:cNvPr>
          <p:cNvPicPr>
            <a:picLocks noChangeAspect="1"/>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0" y="0"/>
            <a:ext cx="12192000" cy="6928944"/>
          </a:xfrm>
          <a:prstGeom prst="rect">
            <a:avLst/>
          </a:prstGeom>
        </p:spPr>
      </p:pic>
      <p:sp>
        <p:nvSpPr>
          <p:cNvPr id="7" name="TextBox 6">
            <a:extLst>
              <a:ext uri="{FF2B5EF4-FFF2-40B4-BE49-F238E27FC236}">
                <a16:creationId xmlns:a16="http://schemas.microsoft.com/office/drawing/2014/main" id="{A321F929-718B-99A5-8072-3DE024B4D979}"/>
              </a:ext>
            </a:extLst>
          </p:cNvPr>
          <p:cNvSpPr txBox="1"/>
          <p:nvPr/>
        </p:nvSpPr>
        <p:spPr>
          <a:xfrm>
            <a:off x="334165" y="179249"/>
            <a:ext cx="11294289" cy="6678751"/>
          </a:xfrm>
          <a:prstGeom prst="rect">
            <a:avLst/>
          </a:prstGeom>
          <a:noFill/>
        </p:spPr>
        <p:txBody>
          <a:bodyPr wrap="square">
            <a:spAutoFit/>
          </a:bodyPr>
          <a:lstStyle/>
          <a:p>
            <a:pPr marL="0" marR="0">
              <a:spcBef>
                <a:spcPts val="0"/>
              </a:spcBef>
              <a:spcAft>
                <a:spcPts val="0"/>
              </a:spcAft>
            </a:pPr>
            <a:r>
              <a:rPr lang="en-US" sz="2400" b="1" dirty="0">
                <a:solidFill>
                  <a:srgbClr val="000000"/>
                </a:solidFill>
                <a:effectLst/>
                <a:ea typeface="Times New Roman" panose="02020603050405020304" pitchFamily="18" charset="0"/>
              </a:rPr>
              <a:t>SOCIAL STRUCTURE </a:t>
            </a:r>
          </a:p>
          <a:p>
            <a:pPr marL="0" marR="0">
              <a:spcBef>
                <a:spcPts val="0"/>
              </a:spcBef>
              <a:spcAft>
                <a:spcPts val="0"/>
              </a:spcAft>
            </a:pPr>
            <a:r>
              <a:rPr lang="en-US" sz="2400" b="1" dirty="0">
                <a:solidFill>
                  <a:srgbClr val="000000"/>
                </a:solidFill>
                <a:effectLst/>
                <a:ea typeface="Times New Roman" panose="02020603050405020304" pitchFamily="18" charset="0"/>
              </a:rPr>
              <a:t>The older generation was always the gatekeepers of family and society. Now the youth through the internet are the driving force for social transformation.</a:t>
            </a:r>
          </a:p>
          <a:p>
            <a:pPr marL="0" marR="0">
              <a:spcBef>
                <a:spcPts val="0"/>
              </a:spcBef>
              <a:spcAft>
                <a:spcPts val="0"/>
              </a:spcAft>
            </a:pPr>
            <a:endParaRPr lang="en-US" sz="1000" b="1" dirty="0">
              <a:effectLst/>
              <a:ea typeface="Times New Roman" panose="02020603050405020304" pitchFamily="18" charset="0"/>
            </a:endParaRPr>
          </a:p>
          <a:p>
            <a:pPr marL="0" marR="0">
              <a:spcBef>
                <a:spcPts val="0"/>
              </a:spcBef>
              <a:spcAft>
                <a:spcPts val="0"/>
              </a:spcAft>
            </a:pPr>
            <a:r>
              <a:rPr lang="en-US" sz="2400" b="1" dirty="0">
                <a:solidFill>
                  <a:srgbClr val="000000"/>
                </a:solidFill>
                <a:effectLst/>
                <a:ea typeface="Times New Roman" panose="02020603050405020304" pitchFamily="18" charset="0"/>
              </a:rPr>
              <a:t>SOCIAL SPACE</a:t>
            </a:r>
          </a:p>
          <a:p>
            <a:pPr marL="0" marR="0">
              <a:spcBef>
                <a:spcPts val="0"/>
              </a:spcBef>
              <a:spcAft>
                <a:spcPts val="0"/>
              </a:spcAft>
            </a:pPr>
            <a:r>
              <a:rPr lang="en-US" sz="2400" b="1" dirty="0">
                <a:solidFill>
                  <a:srgbClr val="000000"/>
                </a:solidFill>
                <a:effectLst/>
                <a:ea typeface="Times New Roman" panose="02020603050405020304" pitchFamily="18" charset="0"/>
              </a:rPr>
              <a:t>Before two public opinion fields: OFFICIAL PUBLIC (ubiquitous official media) and PRIVATE PUBLIC (squares, parks, auditoriums). </a:t>
            </a:r>
          </a:p>
          <a:p>
            <a:pPr marL="0" marR="0">
              <a:spcBef>
                <a:spcPts val="0"/>
              </a:spcBef>
              <a:spcAft>
                <a:spcPts val="0"/>
              </a:spcAft>
            </a:pPr>
            <a:r>
              <a:rPr lang="en-US" sz="2400" b="1" dirty="0">
                <a:solidFill>
                  <a:srgbClr val="000000"/>
                </a:solidFill>
                <a:effectLst/>
                <a:ea typeface="Times New Roman" panose="02020603050405020304" pitchFamily="18" charset="0"/>
              </a:rPr>
              <a:t>Now heated internet discussions can shape opinion and even trigger incidents to challenge authorities. Some are magnified (white colored workers demanding clean air in first-tier cities) while others neglected (blue-color workers demanding jobs in 3</a:t>
            </a:r>
            <a:r>
              <a:rPr lang="en-US" sz="2400" b="1" baseline="30000" dirty="0">
                <a:solidFill>
                  <a:srgbClr val="000000"/>
                </a:solidFill>
                <a:effectLst/>
                <a:ea typeface="Times New Roman" panose="02020603050405020304" pitchFamily="18" charset="0"/>
              </a:rPr>
              <a:t>rd</a:t>
            </a:r>
            <a:r>
              <a:rPr lang="en-US" sz="2400" b="1" dirty="0">
                <a:solidFill>
                  <a:srgbClr val="000000"/>
                </a:solidFill>
                <a:effectLst/>
                <a:ea typeface="Times New Roman" panose="02020603050405020304" pitchFamily="18" charset="0"/>
              </a:rPr>
              <a:t> &amp; 4</a:t>
            </a:r>
            <a:r>
              <a:rPr lang="en-US" sz="2400" b="1" baseline="30000" dirty="0">
                <a:solidFill>
                  <a:srgbClr val="000000"/>
                </a:solidFill>
                <a:effectLst/>
                <a:ea typeface="Times New Roman" panose="02020603050405020304" pitchFamily="18" charset="0"/>
              </a:rPr>
              <a:t>th</a:t>
            </a:r>
            <a:r>
              <a:rPr lang="en-US" sz="2400" b="1" dirty="0">
                <a:solidFill>
                  <a:srgbClr val="000000"/>
                </a:solidFill>
                <a:effectLst/>
                <a:ea typeface="Times New Roman" panose="02020603050405020304" pitchFamily="18" charset="0"/>
              </a:rPr>
              <a:t>-tier cities). The former group largely controls the virtual space (so outsized influence on policy priorities). </a:t>
            </a:r>
          </a:p>
          <a:p>
            <a:pPr marL="0" marR="0">
              <a:spcBef>
                <a:spcPts val="0"/>
              </a:spcBef>
              <a:spcAft>
                <a:spcPts val="0"/>
              </a:spcAft>
            </a:pPr>
            <a:endParaRPr lang="en-US" sz="1000" b="1" dirty="0">
              <a:effectLst/>
              <a:ea typeface="Times New Roman" panose="02020603050405020304" pitchFamily="18" charset="0"/>
            </a:endParaRPr>
          </a:p>
          <a:p>
            <a:r>
              <a:rPr lang="en-US" sz="2400" b="1" dirty="0">
                <a:solidFill>
                  <a:srgbClr val="000000"/>
                </a:solidFill>
                <a:effectLst/>
                <a:ea typeface="Times New Roman" panose="02020603050405020304" pitchFamily="18" charset="0"/>
                <a:cs typeface="Times New Roman" panose="02020603050405020304" pitchFamily="18" charset="0"/>
              </a:rPr>
              <a:t>SOCIAL CONNECTION</a:t>
            </a:r>
          </a:p>
          <a:p>
            <a:r>
              <a:rPr lang="en-US" sz="2400" b="1" dirty="0">
                <a:solidFill>
                  <a:srgbClr val="000000"/>
                </a:solidFill>
                <a:ea typeface="Times New Roman" panose="02020603050405020304" pitchFamily="18" charset="0"/>
                <a:cs typeface="Times New Roman" panose="02020603050405020304" pitchFamily="18" charset="0"/>
              </a:rPr>
              <a:t>Reduced distance between people/</a:t>
            </a:r>
            <a:r>
              <a:rPr lang="en-US" sz="2400" b="1" dirty="0">
                <a:solidFill>
                  <a:srgbClr val="000000"/>
                </a:solidFill>
                <a:effectLst/>
                <a:ea typeface="Times New Roman" panose="02020603050405020304" pitchFamily="18" charset="0"/>
                <a:cs typeface="Times New Roman" panose="02020603050405020304" pitchFamily="18" charset="0"/>
              </a:rPr>
              <a:t>enlarged social circles. (Blued – largest gay network in the world. Coming out on line – brought together a minority community without activism. Launched in China in 2012, 40 M worldwide.)</a:t>
            </a:r>
            <a:endParaRPr lang="en-US" sz="2400" b="1" dirty="0"/>
          </a:p>
        </p:txBody>
      </p:sp>
    </p:spTree>
    <p:extLst>
      <p:ext uri="{BB962C8B-B14F-4D97-AF65-F5344CB8AC3E}">
        <p14:creationId xmlns:p14="http://schemas.microsoft.com/office/powerpoint/2010/main" val="3797802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A26A151-13BF-4305-A6DC-9DC7C9877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FFDDA6-2CAE-438F-B0D6-FF4E710E2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29884" y="6324431"/>
            <a:ext cx="62116" cy="4289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F06B261F-632C-43DC-8DC7-7723B3682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E524C7F-EE50-42C5-9434-7C78CE044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3644" cy="6861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07F4E43-0231-53E2-D4CB-D9C99ABD50AC}"/>
              </a:ext>
            </a:extLst>
          </p:cNvPr>
          <p:cNvSpPr txBox="1"/>
          <p:nvPr/>
        </p:nvSpPr>
        <p:spPr>
          <a:xfrm>
            <a:off x="210066" y="-1"/>
            <a:ext cx="6083644" cy="6043449"/>
          </a:xfrm>
          <a:prstGeom prst="rect">
            <a:avLst/>
          </a:prstGeom>
        </p:spPr>
        <p:txBody>
          <a:bodyPr vert="horz" lIns="91440" tIns="45720" rIns="91440" bIns="45720" rtlCol="0">
            <a:normAutofit fontScale="62500" lnSpcReduction="20000"/>
          </a:bodyPr>
          <a:lstStyle/>
          <a:p>
            <a:pPr>
              <a:lnSpc>
                <a:spcPct val="110000"/>
              </a:lnSpc>
              <a:spcAft>
                <a:spcPts val="600"/>
              </a:spcAft>
            </a:pPr>
            <a:endParaRPr lang="en-US" sz="1500" b="1" dirty="0">
              <a:solidFill>
                <a:schemeClr val="bg1"/>
              </a:solidFill>
            </a:endParaRPr>
          </a:p>
          <a:p>
            <a:pPr>
              <a:lnSpc>
                <a:spcPct val="110000"/>
              </a:lnSpc>
              <a:spcAft>
                <a:spcPts val="600"/>
              </a:spcAft>
            </a:pPr>
            <a:r>
              <a:rPr lang="en-US" sz="6400" b="1" dirty="0">
                <a:solidFill>
                  <a:schemeClr val="bg1"/>
                </a:solidFill>
              </a:rPr>
              <a:t>In The News</a:t>
            </a:r>
          </a:p>
          <a:p>
            <a:pPr>
              <a:lnSpc>
                <a:spcPct val="110000"/>
              </a:lnSpc>
              <a:spcAft>
                <a:spcPts val="600"/>
              </a:spcAft>
            </a:pPr>
            <a:r>
              <a:rPr lang="en-US" sz="6400" b="1" dirty="0">
                <a:solidFill>
                  <a:schemeClr val="bg1"/>
                </a:solidFill>
              </a:rPr>
              <a:t>“The White Paper” Protests</a:t>
            </a:r>
          </a:p>
          <a:p>
            <a:pPr>
              <a:lnSpc>
                <a:spcPct val="110000"/>
              </a:lnSpc>
              <a:spcAft>
                <a:spcPts val="600"/>
              </a:spcAft>
            </a:pPr>
            <a:endParaRPr lang="en-US" sz="6400" b="1" dirty="0">
              <a:solidFill>
                <a:schemeClr val="bg1"/>
              </a:solidFill>
            </a:endParaRPr>
          </a:p>
          <a:p>
            <a:pPr>
              <a:lnSpc>
                <a:spcPct val="110000"/>
              </a:lnSpc>
              <a:spcAft>
                <a:spcPts val="600"/>
              </a:spcAft>
            </a:pPr>
            <a:endParaRPr lang="en-US" sz="1500" b="1" dirty="0">
              <a:solidFill>
                <a:schemeClr val="bg1"/>
              </a:solidFill>
            </a:endParaRPr>
          </a:p>
          <a:p>
            <a:pPr>
              <a:lnSpc>
                <a:spcPct val="110000"/>
              </a:lnSpc>
              <a:spcAft>
                <a:spcPts val="600"/>
              </a:spcAft>
            </a:pPr>
            <a:r>
              <a:rPr lang="en-US" sz="4700" b="1" dirty="0">
                <a:solidFill>
                  <a:schemeClr val="bg1"/>
                </a:solidFill>
              </a:rPr>
              <a:t>M</a:t>
            </a:r>
            <a:r>
              <a:rPr lang="en-US" sz="4700" b="1" i="0" dirty="0">
                <a:solidFill>
                  <a:schemeClr val="bg1"/>
                </a:solidFill>
                <a:effectLst/>
              </a:rPr>
              <a:t>etaphor for the critical social media posts, news articles, and outspoken online accounts that WERE WIPED FROM THE INTERNET as thousands of people took to the streets.</a:t>
            </a:r>
            <a:endParaRPr lang="en-US" sz="4700" b="1" dirty="0">
              <a:solidFill>
                <a:schemeClr val="bg1"/>
              </a:solidFill>
            </a:endParaRPr>
          </a:p>
          <a:p>
            <a:pPr>
              <a:lnSpc>
                <a:spcPct val="110000"/>
              </a:lnSpc>
              <a:spcAft>
                <a:spcPts val="600"/>
              </a:spcAft>
            </a:pPr>
            <a:endParaRPr lang="en-US" sz="1500" dirty="0">
              <a:solidFill>
                <a:schemeClr val="bg1"/>
              </a:solidFill>
            </a:endParaRPr>
          </a:p>
        </p:txBody>
      </p:sp>
      <p:pic>
        <p:nvPicPr>
          <p:cNvPr id="4" name="Picture 3">
            <a:extLst>
              <a:ext uri="{FF2B5EF4-FFF2-40B4-BE49-F238E27FC236}">
                <a16:creationId xmlns:a16="http://schemas.microsoft.com/office/drawing/2014/main" id="{E0BA7EB8-675F-3D23-C1E2-F97DF8D8FA3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6083644" y="10"/>
            <a:ext cx="6108356" cy="6857990"/>
          </a:xfrm>
          <a:prstGeom prst="rect">
            <a:avLst/>
          </a:prstGeom>
        </p:spPr>
      </p:pic>
    </p:spTree>
    <p:extLst>
      <p:ext uri="{BB962C8B-B14F-4D97-AF65-F5344CB8AC3E}">
        <p14:creationId xmlns:p14="http://schemas.microsoft.com/office/powerpoint/2010/main" val="602828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FDDE-D07D-5B46-43AA-17E1837D95CD}"/>
              </a:ext>
            </a:extLst>
          </p:cNvPr>
          <p:cNvSpPr>
            <a:spLocks noGrp="1"/>
          </p:cNvSpPr>
          <p:nvPr>
            <p:ph type="title"/>
          </p:nvPr>
        </p:nvSpPr>
        <p:spPr>
          <a:xfrm>
            <a:off x="136634" y="428187"/>
            <a:ext cx="12192000" cy="1687513"/>
          </a:xfrm>
        </p:spPr>
        <p:txBody>
          <a:bodyPr>
            <a:normAutofit fontScale="90000"/>
          </a:bodyPr>
          <a:lstStyle/>
          <a:p>
            <a:br>
              <a:rPr lang="en-US" sz="8000" dirty="0">
                <a:latin typeface="Bradley Hand" pitchFamily="2" charset="77"/>
              </a:rPr>
            </a:br>
            <a:r>
              <a:rPr lang="en-US" sz="2800" dirty="0">
                <a:effectLst/>
                <a:latin typeface="+mn-lt"/>
                <a:ea typeface="Times New Roman" panose="02020603050405020304" pitchFamily="18" charset="0"/>
              </a:rPr>
              <a:t>“The growing diversity among young both in terms of comparisons with previous generations and among millennials themselves is evident in virtually all domains — from consumption, lifestyle, and attitude about sex and marriage to social tolerance, political behavior, national identity, and world view.” </a:t>
            </a:r>
            <a:br>
              <a:rPr lang="en-US" sz="2800" dirty="0">
                <a:effectLst/>
                <a:latin typeface="+mn-lt"/>
                <a:ea typeface="Times New Roman" panose="02020603050405020304" pitchFamily="18" charset="0"/>
              </a:rPr>
            </a:br>
            <a:r>
              <a:rPr lang="en-US" sz="2700" dirty="0">
                <a:effectLst/>
                <a:latin typeface="Bradley Hand" pitchFamily="2" charset="77"/>
                <a:ea typeface="Times New Roman" panose="02020603050405020304" pitchFamily="18" charset="0"/>
              </a:rPr>
              <a:t>They share the sense that the older generation has saddled them with enormous issues.</a:t>
            </a:r>
            <a:endParaRPr lang="en-US" sz="2700" dirty="0">
              <a:latin typeface="Bradley Hand" pitchFamily="2" charset="77"/>
            </a:endParaRPr>
          </a:p>
        </p:txBody>
      </p:sp>
      <p:sp>
        <p:nvSpPr>
          <p:cNvPr id="4" name="TextBox 3">
            <a:extLst>
              <a:ext uri="{FF2B5EF4-FFF2-40B4-BE49-F238E27FC236}">
                <a16:creationId xmlns:a16="http://schemas.microsoft.com/office/drawing/2014/main" id="{EF471925-3AF4-1DA2-AB69-6559E002422B}"/>
              </a:ext>
            </a:extLst>
          </p:cNvPr>
          <p:cNvSpPr txBox="1"/>
          <p:nvPr/>
        </p:nvSpPr>
        <p:spPr>
          <a:xfrm>
            <a:off x="136634" y="2331361"/>
            <a:ext cx="12055366" cy="4185761"/>
          </a:xfrm>
          <a:prstGeom prst="rect">
            <a:avLst/>
          </a:prstGeom>
          <a:noFill/>
        </p:spPr>
        <p:txBody>
          <a:bodyPr wrap="square">
            <a:spAutoFit/>
          </a:bodyPr>
          <a:lstStyle/>
          <a:p>
            <a:r>
              <a:rPr lang="en-US" sz="3200" b="1" dirty="0">
                <a:solidFill>
                  <a:srgbClr val="000000"/>
                </a:solidFill>
                <a:effectLst/>
                <a:ea typeface="Times New Roman" panose="02020603050405020304" pitchFamily="18" charset="0"/>
              </a:rPr>
              <a:t>Younger Chinese generations differ in interesting ways from their predecessors, as well as their foreign counterparts. </a:t>
            </a:r>
          </a:p>
          <a:p>
            <a:endParaRPr lang="en-US" sz="1400" b="1" dirty="0">
              <a:solidFill>
                <a:srgbClr val="000000"/>
              </a:solidFill>
              <a:effectLst/>
              <a:ea typeface="Times New Roman" panose="02020603050405020304" pitchFamily="18" charset="0"/>
            </a:endParaRPr>
          </a:p>
          <a:p>
            <a:r>
              <a:rPr lang="en-US" sz="3200" b="1" dirty="0">
                <a:solidFill>
                  <a:srgbClr val="000000"/>
                </a:solidFill>
                <a:ea typeface="Times New Roman" panose="02020603050405020304" pitchFamily="18" charset="0"/>
              </a:rPr>
              <a:t>In what ways are they similar to their parents?  To US youth?</a:t>
            </a:r>
            <a:endParaRPr lang="en-US" sz="3200" b="1" dirty="0">
              <a:effectLst/>
              <a:ea typeface="Times New Roman" panose="02020603050405020304" pitchFamily="18" charset="0"/>
            </a:endParaRPr>
          </a:p>
          <a:p>
            <a:pPr marL="0" marR="0">
              <a:spcBef>
                <a:spcPts val="0"/>
              </a:spcBef>
              <a:spcAft>
                <a:spcPts val="0"/>
              </a:spcAft>
            </a:pPr>
            <a:endParaRPr lang="en-US" sz="1400" b="1" dirty="0">
              <a:effectLst/>
              <a:ea typeface="Times New Roman" panose="02020603050405020304" pitchFamily="18" charset="0"/>
            </a:endParaRPr>
          </a:p>
          <a:p>
            <a:pPr marL="0" marR="0">
              <a:spcBef>
                <a:spcPts val="0"/>
              </a:spcBef>
              <a:spcAft>
                <a:spcPts val="0"/>
              </a:spcAft>
            </a:pPr>
            <a:r>
              <a:rPr lang="en-US" sz="3200" b="1" dirty="0">
                <a:solidFill>
                  <a:srgbClr val="000000"/>
                </a:solidFill>
                <a:effectLst/>
                <a:ea typeface="Times New Roman" panose="02020603050405020304" pitchFamily="18" charset="0"/>
              </a:rPr>
              <a:t>Chinese and US youth shaped by their parents and physical/political/social environment. </a:t>
            </a:r>
          </a:p>
          <a:p>
            <a:pPr marL="0" marR="0">
              <a:spcBef>
                <a:spcPts val="0"/>
              </a:spcBef>
              <a:spcAft>
                <a:spcPts val="0"/>
              </a:spcAft>
            </a:pPr>
            <a:endParaRPr lang="en-US" sz="1400" b="1" dirty="0">
              <a:solidFill>
                <a:srgbClr val="000000"/>
              </a:solidFill>
              <a:ea typeface="Times New Roman" panose="02020603050405020304" pitchFamily="18" charset="0"/>
            </a:endParaRPr>
          </a:p>
          <a:p>
            <a:pPr marL="0" marR="0">
              <a:spcBef>
                <a:spcPts val="0"/>
              </a:spcBef>
              <a:spcAft>
                <a:spcPts val="0"/>
              </a:spcAft>
            </a:pPr>
            <a:r>
              <a:rPr lang="en-US" sz="3200" b="1" dirty="0">
                <a:solidFill>
                  <a:srgbClr val="000000"/>
                </a:solidFill>
                <a:effectLst/>
                <a:ea typeface="Times New Roman" panose="02020603050405020304" pitchFamily="18" charset="0"/>
              </a:rPr>
              <a:t>Some say “these days generations change every 5 years.” Would you?</a:t>
            </a:r>
            <a:endParaRPr lang="en-US" sz="3200" b="1" dirty="0">
              <a:effectLst/>
              <a:ea typeface="Times New Roman" panose="02020603050405020304" pitchFamily="18" charset="0"/>
            </a:endParaRPr>
          </a:p>
        </p:txBody>
      </p:sp>
    </p:spTree>
    <p:extLst>
      <p:ext uri="{BB962C8B-B14F-4D97-AF65-F5344CB8AC3E}">
        <p14:creationId xmlns:p14="http://schemas.microsoft.com/office/powerpoint/2010/main" val="3733794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29DA5-E85D-C0FD-35AC-38C8BF3F3252}"/>
              </a:ext>
            </a:extLst>
          </p:cNvPr>
          <p:cNvSpPr>
            <a:spLocks noGrp="1"/>
          </p:cNvSpPr>
          <p:nvPr>
            <p:ph type="title"/>
          </p:nvPr>
        </p:nvSpPr>
        <p:spPr/>
        <p:txBody>
          <a:bodyPr>
            <a:normAutofit/>
          </a:bodyPr>
          <a:lstStyle/>
          <a:p>
            <a:r>
              <a:rPr lang="en-US" sz="8000" dirty="0">
                <a:latin typeface="Bradley Hand" pitchFamily="2" charset="77"/>
              </a:rPr>
              <a:t>Go Team!</a:t>
            </a:r>
          </a:p>
        </p:txBody>
      </p:sp>
      <p:sp>
        <p:nvSpPr>
          <p:cNvPr id="3" name="Content Placeholder 2">
            <a:extLst>
              <a:ext uri="{FF2B5EF4-FFF2-40B4-BE49-F238E27FC236}">
                <a16:creationId xmlns:a16="http://schemas.microsoft.com/office/drawing/2014/main" id="{313262EF-3248-AD83-C648-E831024A35B5}"/>
              </a:ext>
            </a:extLst>
          </p:cNvPr>
          <p:cNvSpPr>
            <a:spLocks noGrp="1"/>
          </p:cNvSpPr>
          <p:nvPr>
            <p:ph idx="1"/>
          </p:nvPr>
        </p:nvSpPr>
        <p:spPr>
          <a:xfrm>
            <a:off x="73572" y="2233595"/>
            <a:ext cx="12118428" cy="3600450"/>
          </a:xfrm>
        </p:spPr>
        <p:txBody>
          <a:bodyPr>
            <a:noAutofit/>
          </a:bodyPr>
          <a:lstStyle/>
          <a:p>
            <a:r>
              <a:rPr lang="en-US" sz="3200" dirty="0">
                <a:solidFill>
                  <a:srgbClr val="000000"/>
                </a:solidFill>
                <a:effectLst/>
                <a:ea typeface="Times New Roman" panose="02020603050405020304" pitchFamily="18" charset="0"/>
              </a:rPr>
              <a:t>Overall Chinese youth no longer see themselves as creatures of a country’s past, but as creators of its future.</a:t>
            </a:r>
            <a:endParaRPr lang="en-US" sz="3200" dirty="0">
              <a:effectLst/>
              <a:ea typeface="Times New Roman" panose="02020603050405020304" pitchFamily="18" charset="0"/>
            </a:endParaRPr>
          </a:p>
          <a:p>
            <a:r>
              <a:rPr lang="en-US" sz="3600" b="1" dirty="0"/>
              <a:t>“…Like America, China’s future is undoubtedly in the hands of its young people. And as China’s future will be inextricably connected to our own, it is essential for us to develop a comprehensive and accurate understanding of this generation…”</a:t>
            </a:r>
          </a:p>
        </p:txBody>
      </p:sp>
      <p:pic>
        <p:nvPicPr>
          <p:cNvPr id="4" name="Content Placeholder 3" descr="A group of people sitting on steps&#10;&#10;Description automatically generated with medium confidence">
            <a:extLst>
              <a:ext uri="{FF2B5EF4-FFF2-40B4-BE49-F238E27FC236}">
                <a16:creationId xmlns:a16="http://schemas.microsoft.com/office/drawing/2014/main" id="{00DAD57B-836B-B82C-49B6-F88E737D3B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3462" y="96537"/>
            <a:ext cx="3426371" cy="2137058"/>
          </a:xfrm>
          <a:prstGeom prst="rect">
            <a:avLst/>
          </a:prstGeom>
        </p:spPr>
      </p:pic>
    </p:spTree>
    <p:extLst>
      <p:ext uri="{BB962C8B-B14F-4D97-AF65-F5344CB8AC3E}">
        <p14:creationId xmlns:p14="http://schemas.microsoft.com/office/powerpoint/2010/main" val="216977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BB04FC-08D8-C86F-B020-8BA010E4F3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6331" y="65792"/>
            <a:ext cx="11351172" cy="6726416"/>
          </a:xfrm>
          <a:prstGeom prst="rect">
            <a:avLst/>
          </a:prstGeom>
        </p:spPr>
      </p:pic>
      <p:sp>
        <p:nvSpPr>
          <p:cNvPr id="3" name="TextBox 2">
            <a:extLst>
              <a:ext uri="{FF2B5EF4-FFF2-40B4-BE49-F238E27FC236}">
                <a16:creationId xmlns:a16="http://schemas.microsoft.com/office/drawing/2014/main" id="{107F4E43-0231-53E2-D4CB-D9C99ABD50AC}"/>
              </a:ext>
            </a:extLst>
          </p:cNvPr>
          <p:cNvSpPr txBox="1"/>
          <p:nvPr/>
        </p:nvSpPr>
        <p:spPr>
          <a:xfrm>
            <a:off x="6768663" y="4639183"/>
            <a:ext cx="5244661" cy="1938992"/>
          </a:xfrm>
          <a:prstGeom prst="rect">
            <a:avLst/>
          </a:prstGeom>
          <a:noFill/>
        </p:spPr>
        <p:txBody>
          <a:bodyPr wrap="square" rtlCol="0">
            <a:spAutoFit/>
          </a:bodyPr>
          <a:lstStyle/>
          <a:p>
            <a:r>
              <a:rPr lang="en-US" b="1">
                <a:solidFill>
                  <a:srgbClr val="1C1C1C"/>
                </a:solidFill>
              </a:rPr>
              <a:t>Crank up your sound!</a:t>
            </a:r>
            <a:endParaRPr lang="en-US" b="1" dirty="0">
              <a:solidFill>
                <a:srgbClr val="1C1C1C"/>
              </a:solidFill>
            </a:endParaRPr>
          </a:p>
          <a:p>
            <a:pPr marL="0" marR="0">
              <a:spcBef>
                <a:spcPts val="0"/>
              </a:spcBef>
              <a:spcAft>
                <a:spcPts val="0"/>
              </a:spcAft>
            </a:pPr>
            <a:r>
              <a:rPr lang="en-US" sz="2800" b="1" dirty="0">
                <a:solidFill>
                  <a:srgbClr val="000000"/>
                </a:solidFill>
                <a:effectLst/>
                <a:ea typeface="Calibri" panose="020F0502020204030204" pitchFamily="34" charset="0"/>
                <a:cs typeface="Times New Roman" panose="02020603050405020304" pitchFamily="18" charset="0"/>
              </a:rPr>
              <a:t>School Principal Leads Students in Dancing </a:t>
            </a:r>
          </a:p>
          <a:p>
            <a:pPr marL="0" marR="0">
              <a:spcBef>
                <a:spcPts val="0"/>
              </a:spcBef>
              <a:spcAft>
                <a:spcPts val="0"/>
              </a:spcAft>
            </a:pPr>
            <a:r>
              <a:rPr lang="en-US" sz="2800" b="1" dirty="0">
                <a:solidFill>
                  <a:srgbClr val="000000"/>
                </a:solidFill>
                <a:effectLst/>
                <a:ea typeface="Calibri" panose="020F0502020204030204" pitchFamily="34" charset="0"/>
                <a:cs typeface="Times New Roman" panose="02020603050405020304" pitchFamily="18" charset="0"/>
              </a:rPr>
              <a:t>to a New Beat</a:t>
            </a:r>
            <a:endParaRPr lang="en-US" sz="1800" dirty="0">
              <a:effectLst/>
              <a:latin typeface="Cochin" panose="02000603020000020003" pitchFamily="2"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78470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group of people sitting around a table&#10;&#10;Description automatically generated">
            <a:extLst>
              <a:ext uri="{FF2B5EF4-FFF2-40B4-BE49-F238E27FC236}">
                <a16:creationId xmlns:a16="http://schemas.microsoft.com/office/drawing/2014/main" id="{8F8BC52C-27F4-D2E1-79D0-37845E1121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1321" y="1124605"/>
            <a:ext cx="8802160" cy="3794184"/>
          </a:xfrm>
          <a:prstGeom prst="rect">
            <a:avLst/>
          </a:prstGeom>
        </p:spPr>
      </p:pic>
      <p:sp>
        <p:nvSpPr>
          <p:cNvPr id="2" name="Title 1">
            <a:extLst>
              <a:ext uri="{FF2B5EF4-FFF2-40B4-BE49-F238E27FC236}">
                <a16:creationId xmlns:a16="http://schemas.microsoft.com/office/drawing/2014/main" id="{F301A51D-E2B6-24E6-ED0B-3E0C72466FB1}"/>
              </a:ext>
            </a:extLst>
          </p:cNvPr>
          <p:cNvSpPr>
            <a:spLocks noGrp="1"/>
          </p:cNvSpPr>
          <p:nvPr>
            <p:ph type="title"/>
          </p:nvPr>
        </p:nvSpPr>
        <p:spPr>
          <a:xfrm>
            <a:off x="2665963" y="105104"/>
            <a:ext cx="9312876" cy="1540434"/>
          </a:xfrm>
        </p:spPr>
        <p:txBody>
          <a:bodyPr vert="horz" lIns="91440" tIns="45720" rIns="91440" bIns="45720" rtlCol="0" anchor="b">
            <a:normAutofit fontScale="90000"/>
          </a:bodyPr>
          <a:lstStyle/>
          <a:p>
            <a:pPr algn="ctr"/>
            <a:r>
              <a:rPr lang="en-US" sz="6600" dirty="0">
                <a:latin typeface="Bradley Hand" pitchFamily="2" charset="77"/>
              </a:rPr>
              <a:t>What was I thinking?</a:t>
            </a:r>
            <a:br>
              <a:rPr lang="en-US" sz="5400" dirty="0">
                <a:latin typeface="Bradley Hand" pitchFamily="2" charset="77"/>
              </a:rPr>
            </a:br>
            <a:endParaRPr lang="en-US" sz="4000" dirty="0">
              <a:latin typeface="Bradley Hand" pitchFamily="2" charset="77"/>
            </a:endParaRPr>
          </a:p>
        </p:txBody>
      </p:sp>
      <p:pic>
        <p:nvPicPr>
          <p:cNvPr id="5" name="Picture 4" descr="A picture containing bicycle, outdoor&#10;&#10;Description automatically generated">
            <a:extLst>
              <a:ext uri="{FF2B5EF4-FFF2-40B4-BE49-F238E27FC236}">
                <a16:creationId xmlns:a16="http://schemas.microsoft.com/office/drawing/2014/main" id="{B7F2E7E0-A42B-7834-7DC0-38A675AF8E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3161" y="256703"/>
            <a:ext cx="2433705" cy="6344594"/>
          </a:xfrm>
          <a:prstGeom prst="rect">
            <a:avLst/>
          </a:prstGeom>
        </p:spPr>
      </p:pic>
      <p:sp>
        <p:nvSpPr>
          <p:cNvPr id="4" name="Text Placeholder 3">
            <a:extLst>
              <a:ext uri="{FF2B5EF4-FFF2-40B4-BE49-F238E27FC236}">
                <a16:creationId xmlns:a16="http://schemas.microsoft.com/office/drawing/2014/main" id="{E3D8838F-780F-1BF7-701E-4773CEF986A5}"/>
              </a:ext>
            </a:extLst>
          </p:cNvPr>
          <p:cNvSpPr>
            <a:spLocks noGrp="1"/>
          </p:cNvSpPr>
          <p:nvPr>
            <p:ph idx="1"/>
          </p:nvPr>
        </p:nvSpPr>
        <p:spPr>
          <a:xfrm>
            <a:off x="3107282" y="4630291"/>
            <a:ext cx="8972881" cy="1999652"/>
          </a:xfrm>
        </p:spPr>
        <p:txBody>
          <a:bodyPr vert="horz" lIns="91440" tIns="45720" rIns="91440" bIns="45720" rtlCol="0" anchor="ctr">
            <a:normAutofit fontScale="62500" lnSpcReduction="20000"/>
          </a:bodyPr>
          <a:lstStyle/>
          <a:p>
            <a:pPr marL="0" marR="0">
              <a:spcBef>
                <a:spcPts val="0"/>
              </a:spcBef>
              <a:spcAft>
                <a:spcPts val="0"/>
              </a:spcAft>
            </a:pPr>
            <a:endParaRPr lang="en-US" sz="5100" b="1" dirty="0">
              <a:solidFill>
                <a:srgbClr val="000000"/>
              </a:solidFill>
              <a:effectLst/>
              <a:latin typeface="Bradley Hand" pitchFamily="2" charset="77"/>
              <a:ea typeface="Times New Roman" panose="02020603050405020304" pitchFamily="18" charset="0"/>
            </a:endParaRPr>
          </a:p>
          <a:p>
            <a:pPr>
              <a:spcBef>
                <a:spcPts val="0"/>
              </a:spcBef>
            </a:pPr>
            <a:r>
              <a:rPr lang="en-US" sz="5100" b="1" dirty="0">
                <a:latin typeface="Bradley Hand" pitchFamily="2" charset="77"/>
              </a:rPr>
              <a:t>And how do I define ”youth?”</a:t>
            </a:r>
          </a:p>
          <a:p>
            <a:pPr marL="0" marR="0">
              <a:spcBef>
                <a:spcPts val="0"/>
              </a:spcBef>
              <a:spcAft>
                <a:spcPts val="0"/>
              </a:spcAft>
            </a:pPr>
            <a:r>
              <a:rPr lang="en-US" sz="3100" b="1" dirty="0">
                <a:solidFill>
                  <a:srgbClr val="000000"/>
                </a:solidFill>
                <a:effectLst/>
                <a:ea typeface="Times New Roman" panose="02020603050405020304" pitchFamily="18" charset="0"/>
              </a:rPr>
              <a:t>Very broadly!</a:t>
            </a:r>
          </a:p>
          <a:p>
            <a:pPr marL="0" marR="0">
              <a:spcBef>
                <a:spcPts val="0"/>
              </a:spcBef>
              <a:spcAft>
                <a:spcPts val="0"/>
              </a:spcAft>
            </a:pPr>
            <a:r>
              <a:rPr lang="en-US" sz="3100" b="1" dirty="0">
                <a:solidFill>
                  <a:srgbClr val="000000"/>
                </a:solidFill>
                <a:effectLst/>
                <a:ea typeface="Times New Roman" panose="02020603050405020304" pitchFamily="18" charset="0"/>
              </a:rPr>
              <a:t>Roughly born in 1989 to 2010 (16-32 year </a:t>
            </a:r>
            <a:r>
              <a:rPr lang="en-US" sz="3100" b="1" dirty="0" err="1">
                <a:solidFill>
                  <a:srgbClr val="000000"/>
                </a:solidFill>
                <a:effectLst/>
                <a:ea typeface="Times New Roman" panose="02020603050405020304" pitchFamily="18" charset="0"/>
              </a:rPr>
              <a:t>olds</a:t>
            </a:r>
            <a:r>
              <a:rPr lang="en-US" sz="3100" b="1" dirty="0">
                <a:solidFill>
                  <a:srgbClr val="000000"/>
                </a:solidFill>
                <a:effectLst/>
                <a:ea typeface="Times New Roman" panose="02020603050405020304" pitchFamily="18" charset="0"/>
              </a:rPr>
              <a:t>) </a:t>
            </a:r>
          </a:p>
          <a:p>
            <a:pPr marL="0" marR="0">
              <a:spcBef>
                <a:spcPts val="0"/>
              </a:spcBef>
              <a:spcAft>
                <a:spcPts val="0"/>
              </a:spcAft>
            </a:pPr>
            <a:r>
              <a:rPr lang="en-US" sz="3100" b="1" dirty="0">
                <a:solidFill>
                  <a:srgbClr val="000000"/>
                </a:solidFill>
                <a:ea typeface="Times New Roman" panose="02020603050405020304" pitchFamily="18" charset="0"/>
              </a:rPr>
              <a:t>L</a:t>
            </a:r>
            <a:r>
              <a:rPr lang="en-US" sz="3100" b="1" dirty="0">
                <a:solidFill>
                  <a:srgbClr val="000000"/>
                </a:solidFill>
                <a:effectLst/>
                <a:ea typeface="Times New Roman" panose="02020603050405020304" pitchFamily="18" charset="0"/>
              </a:rPr>
              <a:t>et’s just say “Young China.”</a:t>
            </a:r>
            <a:endParaRPr lang="en-US" sz="3100" b="1" dirty="0">
              <a:effectLst/>
              <a:ea typeface="Times New Roman" panose="02020603050405020304" pitchFamily="18" charset="0"/>
            </a:endParaRPr>
          </a:p>
          <a:p>
            <a:endParaRPr lang="en-US" dirty="0"/>
          </a:p>
        </p:txBody>
      </p:sp>
    </p:spTree>
    <p:extLst>
      <p:ext uri="{BB962C8B-B14F-4D97-AF65-F5344CB8AC3E}">
        <p14:creationId xmlns:p14="http://schemas.microsoft.com/office/powerpoint/2010/main" val="1909300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5001-3E2A-FC10-2B8E-3E1B2235ED04}"/>
              </a:ext>
            </a:extLst>
          </p:cNvPr>
          <p:cNvSpPr>
            <a:spLocks noGrp="1"/>
          </p:cNvSpPr>
          <p:nvPr>
            <p:ph type="title"/>
          </p:nvPr>
        </p:nvSpPr>
        <p:spPr>
          <a:xfrm>
            <a:off x="267628" y="267629"/>
            <a:ext cx="11086171" cy="1785010"/>
          </a:xfrm>
        </p:spPr>
        <p:txBody>
          <a:bodyPr>
            <a:normAutofit fontScale="90000"/>
          </a:bodyPr>
          <a:lstStyle/>
          <a:p>
            <a:br>
              <a:rPr lang="en-US" sz="5400" dirty="0">
                <a:effectLst/>
                <a:latin typeface="Cochin" panose="02000603020000020003" pitchFamily="2" charset="0"/>
                <a:ea typeface="Times New Roman" panose="02020603050405020304" pitchFamily="18" charset="0"/>
              </a:rPr>
            </a:br>
            <a:br>
              <a:rPr lang="en-US" sz="5400" dirty="0">
                <a:effectLst/>
                <a:latin typeface="Cochin" panose="02000603020000020003" pitchFamily="2" charset="0"/>
                <a:ea typeface="Times New Roman" panose="02020603050405020304" pitchFamily="18" charset="0"/>
              </a:rPr>
            </a:br>
            <a:br>
              <a:rPr lang="en-US" sz="5400" dirty="0">
                <a:effectLst/>
                <a:latin typeface="Cochin" panose="02000603020000020003" pitchFamily="2" charset="0"/>
                <a:ea typeface="Times New Roman" panose="02020603050405020304" pitchFamily="18" charset="0"/>
              </a:rPr>
            </a:br>
            <a:br>
              <a:rPr lang="en-US" sz="5400" dirty="0">
                <a:effectLst/>
                <a:latin typeface="Cochin" panose="02000603020000020003" pitchFamily="2" charset="0"/>
                <a:ea typeface="Times New Roman" panose="02020603050405020304" pitchFamily="18" charset="0"/>
              </a:rPr>
            </a:br>
            <a:br>
              <a:rPr lang="en-US" sz="5400" dirty="0">
                <a:effectLst/>
                <a:latin typeface="Cochin" panose="02000603020000020003" pitchFamily="2" charset="0"/>
                <a:ea typeface="Times New Roman" panose="02020603050405020304" pitchFamily="18" charset="0"/>
              </a:rPr>
            </a:br>
            <a:br>
              <a:rPr lang="en-US" sz="5400" dirty="0">
                <a:effectLst/>
                <a:latin typeface="Cochin" panose="02000603020000020003" pitchFamily="2" charset="0"/>
                <a:ea typeface="Times New Roman" panose="02020603050405020304" pitchFamily="18" charset="0"/>
              </a:rPr>
            </a:br>
            <a:br>
              <a:rPr lang="en-US" sz="5400" dirty="0">
                <a:effectLst/>
                <a:latin typeface="Cochin" panose="02000603020000020003" pitchFamily="2" charset="0"/>
                <a:ea typeface="Times New Roman" panose="02020603050405020304" pitchFamily="18" charset="0"/>
              </a:rPr>
            </a:br>
            <a:br>
              <a:rPr lang="en-US" sz="5400" dirty="0">
                <a:effectLst/>
                <a:latin typeface="Cochin" panose="02000603020000020003" pitchFamily="2" charset="0"/>
                <a:ea typeface="Times New Roman" panose="02020603050405020304" pitchFamily="18" charset="0"/>
              </a:rPr>
            </a:br>
            <a:br>
              <a:rPr lang="en-US" sz="4800" dirty="0">
                <a:effectLst/>
                <a:latin typeface="Times New Roman" panose="02020603050405020304" pitchFamily="18" charset="0"/>
                <a:ea typeface="Times New Roman" panose="02020603050405020304" pitchFamily="18" charset="0"/>
              </a:rPr>
            </a:br>
            <a:endParaRPr lang="en-US" dirty="0"/>
          </a:p>
        </p:txBody>
      </p:sp>
      <p:sp>
        <p:nvSpPr>
          <p:cNvPr id="4" name="TextBox 3">
            <a:extLst>
              <a:ext uri="{FF2B5EF4-FFF2-40B4-BE49-F238E27FC236}">
                <a16:creationId xmlns:a16="http://schemas.microsoft.com/office/drawing/2014/main" id="{91819256-2A59-165F-DDC5-C8EC0B13E83B}"/>
              </a:ext>
            </a:extLst>
          </p:cNvPr>
          <p:cNvSpPr txBox="1"/>
          <p:nvPr/>
        </p:nvSpPr>
        <p:spPr>
          <a:xfrm>
            <a:off x="403302" y="2652114"/>
            <a:ext cx="11385396" cy="3631763"/>
          </a:xfrm>
          <a:prstGeom prst="rect">
            <a:avLst/>
          </a:prstGeom>
          <a:noFill/>
        </p:spPr>
        <p:txBody>
          <a:bodyPr wrap="square">
            <a:spAutoFit/>
          </a:bodyPr>
          <a:lstStyle/>
          <a:p>
            <a:pPr marL="0" marR="0">
              <a:spcBef>
                <a:spcPts val="0"/>
              </a:spcBef>
              <a:spcAft>
                <a:spcPts val="0"/>
              </a:spcAft>
            </a:pPr>
            <a:endParaRPr lang="en-US" sz="1400" dirty="0">
              <a:solidFill>
                <a:srgbClr val="000000"/>
              </a:solidFill>
              <a:effectLst/>
              <a:latin typeface="+mj-lt"/>
              <a:ea typeface="Times New Roman" panose="02020603050405020304" pitchFamily="18" charset="0"/>
            </a:endParaRPr>
          </a:p>
          <a:p>
            <a:pPr marL="0" marR="0">
              <a:spcBef>
                <a:spcPts val="0"/>
              </a:spcBef>
              <a:spcAft>
                <a:spcPts val="0"/>
              </a:spcAft>
            </a:pPr>
            <a:r>
              <a:rPr lang="en-US" sz="3200" dirty="0">
                <a:solidFill>
                  <a:srgbClr val="000000"/>
                </a:solidFill>
                <a:effectLst/>
                <a:ea typeface="Times New Roman" panose="02020603050405020304" pitchFamily="18" charset="0"/>
              </a:rPr>
              <a:t>There are more young people in China than there are in North America, Europe, and the Middle East combined – more than the combined populations of the US and Canada. </a:t>
            </a:r>
          </a:p>
          <a:p>
            <a:pPr marL="0" marR="0">
              <a:spcBef>
                <a:spcPts val="0"/>
              </a:spcBef>
              <a:spcAft>
                <a:spcPts val="0"/>
              </a:spcAft>
            </a:pPr>
            <a:endParaRPr lang="en-US" sz="1200" dirty="0">
              <a:solidFill>
                <a:srgbClr val="000000"/>
              </a:solidFill>
              <a:ea typeface="Times New Roman" panose="02020603050405020304" pitchFamily="18" charset="0"/>
            </a:endParaRPr>
          </a:p>
          <a:p>
            <a:pPr marL="0" marR="0">
              <a:spcBef>
                <a:spcPts val="0"/>
              </a:spcBef>
              <a:spcAft>
                <a:spcPts val="0"/>
              </a:spcAft>
            </a:pPr>
            <a:r>
              <a:rPr lang="en-US" sz="3200" dirty="0">
                <a:solidFill>
                  <a:srgbClr val="000000"/>
                </a:solidFill>
                <a:effectLst/>
                <a:ea typeface="Times New Roman" panose="02020603050405020304" pitchFamily="18" charset="0"/>
              </a:rPr>
              <a:t>To the direction of the country, we need understand Young China: who they are, what they want, and how they see the world.</a:t>
            </a:r>
          </a:p>
          <a:p>
            <a:pPr marL="0" marR="0">
              <a:spcBef>
                <a:spcPts val="0"/>
              </a:spcBef>
              <a:spcAft>
                <a:spcPts val="0"/>
              </a:spcAft>
            </a:pPr>
            <a:endParaRPr lang="en-US" sz="1200" dirty="0">
              <a:effectLst/>
              <a:latin typeface="+mj-lt"/>
              <a:ea typeface="Times New Roman" panose="02020603050405020304" pitchFamily="18" charset="0"/>
            </a:endParaRPr>
          </a:p>
        </p:txBody>
      </p:sp>
      <p:sp>
        <p:nvSpPr>
          <p:cNvPr id="6" name="TextBox 5">
            <a:extLst>
              <a:ext uri="{FF2B5EF4-FFF2-40B4-BE49-F238E27FC236}">
                <a16:creationId xmlns:a16="http://schemas.microsoft.com/office/drawing/2014/main" id="{6CDF4A3E-F917-7962-DBD1-ED88AA8482F9}"/>
              </a:ext>
            </a:extLst>
          </p:cNvPr>
          <p:cNvSpPr txBox="1"/>
          <p:nvPr/>
        </p:nvSpPr>
        <p:spPr>
          <a:xfrm>
            <a:off x="624468" y="457200"/>
            <a:ext cx="10604809" cy="1477328"/>
          </a:xfrm>
          <a:prstGeom prst="rect">
            <a:avLst/>
          </a:prstGeom>
          <a:noFill/>
        </p:spPr>
        <p:txBody>
          <a:bodyPr wrap="square">
            <a:spAutoFit/>
          </a:bodyPr>
          <a:lstStyle/>
          <a:p>
            <a:r>
              <a:rPr lang="en-US" sz="5400" dirty="0">
                <a:solidFill>
                  <a:schemeClr val="bg1"/>
                </a:solidFill>
                <a:effectLst/>
                <a:latin typeface="Bradley Hand" pitchFamily="2" charset="77"/>
                <a:ea typeface="Times New Roman" panose="02020603050405020304" pitchFamily="18" charset="0"/>
              </a:rPr>
              <a:t>Young China  </a:t>
            </a:r>
          </a:p>
          <a:p>
            <a:r>
              <a:rPr lang="en-US" sz="3600" dirty="0">
                <a:solidFill>
                  <a:schemeClr val="bg1"/>
                </a:solidFill>
                <a:latin typeface="Bradley Hand" pitchFamily="2" charset="77"/>
                <a:ea typeface="Times New Roman" panose="02020603050405020304" pitchFamily="18" charset="0"/>
              </a:rPr>
              <a:t>W</a:t>
            </a:r>
            <a:r>
              <a:rPr lang="en-US" sz="3600" dirty="0">
                <a:solidFill>
                  <a:schemeClr val="bg1"/>
                </a:solidFill>
                <a:effectLst/>
                <a:latin typeface="Bradley Hand" pitchFamily="2" charset="77"/>
                <a:ea typeface="Times New Roman" panose="02020603050405020304" pitchFamily="18" charset="0"/>
              </a:rPr>
              <a:t>ill this Generation </a:t>
            </a:r>
            <a:r>
              <a:rPr lang="en-US" sz="3600" dirty="0">
                <a:solidFill>
                  <a:schemeClr val="bg1"/>
                </a:solidFill>
                <a:latin typeface="Bradley Hand" pitchFamily="2" charset="77"/>
                <a:ea typeface="Times New Roman" panose="02020603050405020304" pitchFamily="18" charset="0"/>
              </a:rPr>
              <a:t>C</a:t>
            </a:r>
            <a:r>
              <a:rPr lang="en-US" sz="3600" dirty="0">
                <a:solidFill>
                  <a:schemeClr val="bg1"/>
                </a:solidFill>
                <a:effectLst/>
                <a:latin typeface="Bradley Hand" pitchFamily="2" charset="77"/>
                <a:ea typeface="Times New Roman" panose="02020603050405020304" pitchFamily="18" charset="0"/>
              </a:rPr>
              <a:t>hange China and the </a:t>
            </a:r>
            <a:r>
              <a:rPr lang="en-US" sz="3600" dirty="0">
                <a:solidFill>
                  <a:schemeClr val="bg1"/>
                </a:solidFill>
                <a:latin typeface="Bradley Hand" pitchFamily="2" charset="77"/>
                <a:ea typeface="Times New Roman" panose="02020603050405020304" pitchFamily="18" charset="0"/>
              </a:rPr>
              <a:t>W</a:t>
            </a:r>
            <a:r>
              <a:rPr lang="en-US" sz="3600" dirty="0">
                <a:solidFill>
                  <a:schemeClr val="bg1"/>
                </a:solidFill>
                <a:effectLst/>
                <a:latin typeface="Bradley Hand" pitchFamily="2" charset="77"/>
                <a:ea typeface="Times New Roman" panose="02020603050405020304" pitchFamily="18" charset="0"/>
              </a:rPr>
              <a:t>orld?</a:t>
            </a:r>
            <a:endParaRPr lang="en-US" sz="3600" dirty="0">
              <a:solidFill>
                <a:schemeClr val="bg1"/>
              </a:solidFill>
              <a:latin typeface="Bradley Hand" pitchFamily="2" charset="77"/>
            </a:endParaRPr>
          </a:p>
        </p:txBody>
      </p:sp>
    </p:spTree>
    <p:extLst>
      <p:ext uri="{BB962C8B-B14F-4D97-AF65-F5344CB8AC3E}">
        <p14:creationId xmlns:p14="http://schemas.microsoft.com/office/powerpoint/2010/main" val="1201775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A26A151-13BF-4305-A6DC-9DC7C9877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EFFDDA6-2CAE-438F-B0D6-FF4E710E2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29884" y="6324431"/>
            <a:ext cx="62116" cy="4289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317ADF9C-7729-43E0-B44E-3392C2BD0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264CE6C-E4DD-47B0-947A-FE4B1135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5998"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A614B3E-F671-53E5-207D-C17B3892D09B}"/>
              </a:ext>
            </a:extLst>
          </p:cNvPr>
          <p:cNvSpPr>
            <a:spLocks noGrp="1"/>
          </p:cNvSpPr>
          <p:nvPr>
            <p:ph type="title"/>
          </p:nvPr>
        </p:nvSpPr>
        <p:spPr>
          <a:xfrm>
            <a:off x="136170" y="331275"/>
            <a:ext cx="5665076" cy="2766449"/>
          </a:xfrm>
        </p:spPr>
        <p:txBody>
          <a:bodyPr vert="horz" lIns="91440" tIns="45720" rIns="91440" bIns="45720" rtlCol="0" anchor="b">
            <a:normAutofit/>
          </a:bodyPr>
          <a:lstStyle/>
          <a:p>
            <a:pPr>
              <a:lnSpc>
                <a:spcPct val="90000"/>
              </a:lnSpc>
            </a:pPr>
            <a:r>
              <a:rPr lang="en-US" sz="2600" b="1" dirty="0">
                <a:effectLst/>
                <a:latin typeface="+mn-lt"/>
              </a:rPr>
              <a:t>What factors have shaped China’s Millennial Generation?  And are continuing to shape her younger generations?</a:t>
            </a:r>
            <a:br>
              <a:rPr lang="en-US" sz="2600" b="1" dirty="0">
                <a:effectLst/>
              </a:rPr>
            </a:br>
            <a:br>
              <a:rPr lang="en-US" sz="2600" dirty="0"/>
            </a:br>
            <a:r>
              <a:rPr lang="en-US" sz="3200" dirty="0">
                <a:latin typeface="Bradley Hand" pitchFamily="2" charset="77"/>
              </a:rPr>
              <a:t>Today’s youth are a product of</a:t>
            </a:r>
            <a:br>
              <a:rPr lang="en-US" sz="2600" dirty="0"/>
            </a:br>
            <a:endParaRPr lang="en-US" sz="2600" dirty="0"/>
          </a:p>
        </p:txBody>
      </p:sp>
      <p:pic>
        <p:nvPicPr>
          <p:cNvPr id="5" name="Picture 4" descr="A picture containing sky, building, dome, stadium&#10;&#10;Description automatically generated">
            <a:extLst>
              <a:ext uri="{FF2B5EF4-FFF2-40B4-BE49-F238E27FC236}">
                <a16:creationId xmlns:a16="http://schemas.microsoft.com/office/drawing/2014/main" id="{25564747-57A3-9FC4-8109-D05FAB9384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3428999"/>
            <a:ext cx="6095978" cy="3429000"/>
          </a:xfrm>
          <a:prstGeom prst="rect">
            <a:avLst/>
          </a:prstGeom>
        </p:spPr>
      </p:pic>
      <p:sp>
        <p:nvSpPr>
          <p:cNvPr id="7" name="TextBox 6">
            <a:extLst>
              <a:ext uri="{FF2B5EF4-FFF2-40B4-BE49-F238E27FC236}">
                <a16:creationId xmlns:a16="http://schemas.microsoft.com/office/drawing/2014/main" id="{38D95497-AC7B-BB19-8F30-8041C7D47E5D}"/>
              </a:ext>
            </a:extLst>
          </p:cNvPr>
          <p:cNvSpPr txBox="1"/>
          <p:nvPr/>
        </p:nvSpPr>
        <p:spPr>
          <a:xfrm>
            <a:off x="6232168" y="199697"/>
            <a:ext cx="5875260" cy="6658302"/>
          </a:xfrm>
          <a:prstGeom prst="rect">
            <a:avLst/>
          </a:prstGeom>
        </p:spPr>
        <p:txBody>
          <a:bodyPr vert="horz" lIns="91440" tIns="45720" rIns="91440" bIns="45720" rtlCol="0">
            <a:normAutofit fontScale="85000" lnSpcReduction="20000"/>
          </a:bodyPr>
          <a:lstStyle/>
          <a:p>
            <a:pPr marR="0">
              <a:lnSpc>
                <a:spcPct val="110000"/>
              </a:lnSpc>
              <a:spcBef>
                <a:spcPts val="0"/>
              </a:spcBef>
              <a:spcAft>
                <a:spcPts val="600"/>
              </a:spcAft>
            </a:pPr>
            <a:r>
              <a:rPr lang="en-US" sz="2800" b="1" dirty="0">
                <a:effectLst/>
              </a:rPr>
              <a:t>1. CHINA’S ECONOMIC MIRACLE &amp; AFFLUENT SOCIETY RESULTING FROM DENG XIAOPING’S REFORM &amp; OPENING</a:t>
            </a:r>
          </a:p>
          <a:p>
            <a:pPr marR="0">
              <a:lnSpc>
                <a:spcPct val="110000"/>
              </a:lnSpc>
              <a:spcBef>
                <a:spcPts val="0"/>
              </a:spcBef>
              <a:spcAft>
                <a:spcPts val="600"/>
              </a:spcAft>
            </a:pPr>
            <a:endParaRPr lang="en-US" sz="2400" b="1" dirty="0">
              <a:effectLst/>
            </a:endParaRPr>
          </a:p>
          <a:p>
            <a:pPr marL="0" marR="0">
              <a:lnSpc>
                <a:spcPct val="110000"/>
              </a:lnSpc>
              <a:spcBef>
                <a:spcPts val="0"/>
              </a:spcBef>
              <a:spcAft>
                <a:spcPts val="600"/>
              </a:spcAft>
            </a:pPr>
            <a:r>
              <a:rPr lang="en-US" sz="2400" b="1" dirty="0"/>
              <a:t>China’s “reform and open-door” policy </a:t>
            </a:r>
            <a:r>
              <a:rPr lang="en-US" sz="2400" b="1" dirty="0">
                <a:effectLst/>
              </a:rPr>
              <a:t>began in 1978.  </a:t>
            </a:r>
          </a:p>
          <a:p>
            <a:pPr marL="0" marR="0">
              <a:lnSpc>
                <a:spcPct val="110000"/>
              </a:lnSpc>
              <a:spcBef>
                <a:spcPts val="0"/>
              </a:spcBef>
              <a:spcAft>
                <a:spcPts val="600"/>
              </a:spcAft>
            </a:pPr>
            <a:r>
              <a:rPr lang="en-US" sz="2400" b="1" dirty="0"/>
              <a:t>I</a:t>
            </a:r>
            <a:r>
              <a:rPr lang="en-US" sz="2400" b="1" dirty="0">
                <a:effectLst/>
              </a:rPr>
              <a:t>t</a:t>
            </a:r>
            <a:r>
              <a:rPr lang="en-US" sz="2400" b="1" i="1" dirty="0"/>
              <a:t> </a:t>
            </a:r>
            <a:r>
              <a:rPr lang="en-US" sz="2400" b="1" dirty="0">
                <a:effectLst/>
              </a:rPr>
              <a:t>introduced private business and market incentives to what was a state-led communist system. </a:t>
            </a:r>
          </a:p>
          <a:p>
            <a:pPr marL="0" marR="0">
              <a:lnSpc>
                <a:spcPct val="110000"/>
              </a:lnSpc>
              <a:spcBef>
                <a:spcPts val="0"/>
              </a:spcBef>
              <a:spcAft>
                <a:spcPts val="600"/>
              </a:spcAft>
            </a:pPr>
            <a:endParaRPr lang="en-US" sz="2400" b="1" dirty="0">
              <a:effectLst/>
            </a:endParaRPr>
          </a:p>
          <a:p>
            <a:pPr marL="342900" marR="0" indent="-342900">
              <a:lnSpc>
                <a:spcPct val="110000"/>
              </a:lnSpc>
              <a:spcBef>
                <a:spcPts val="0"/>
              </a:spcBef>
              <a:spcAft>
                <a:spcPts val="600"/>
              </a:spcAft>
              <a:buFont typeface="Wingdings" pitchFamily="2" charset="2"/>
              <a:buChar char="Ø"/>
            </a:pPr>
            <a:r>
              <a:rPr lang="en-US" sz="2400" b="1" dirty="0"/>
              <a:t>T</a:t>
            </a:r>
            <a:r>
              <a:rPr lang="en-US" sz="2400" b="1" dirty="0">
                <a:effectLst/>
              </a:rPr>
              <a:t>oday private firms contribute to approximately 70% of China’s GDP.</a:t>
            </a:r>
          </a:p>
          <a:p>
            <a:pPr marL="342900" marR="0" indent="-342900">
              <a:lnSpc>
                <a:spcPct val="110000"/>
              </a:lnSpc>
              <a:spcBef>
                <a:spcPts val="0"/>
              </a:spcBef>
              <a:spcAft>
                <a:spcPts val="600"/>
              </a:spcAft>
              <a:buFont typeface="Wingdings" pitchFamily="2" charset="2"/>
              <a:buChar char="Ø"/>
            </a:pPr>
            <a:r>
              <a:rPr lang="en-US" sz="2400" b="1" dirty="0">
                <a:effectLst/>
              </a:rPr>
              <a:t>800 million lifted out of poverty (World Bank, 2022)</a:t>
            </a:r>
          </a:p>
          <a:p>
            <a:pPr marL="342900" marR="0" indent="-342900">
              <a:lnSpc>
                <a:spcPct val="110000"/>
              </a:lnSpc>
              <a:spcBef>
                <a:spcPts val="0"/>
              </a:spcBef>
              <a:spcAft>
                <a:spcPts val="600"/>
              </a:spcAft>
              <a:buFont typeface="Wingdings" pitchFamily="2" charset="2"/>
              <a:buChar char="Ø"/>
            </a:pPr>
            <a:r>
              <a:rPr lang="en-US" sz="2400" b="1" dirty="0">
                <a:effectLst/>
              </a:rPr>
              <a:t>50% now in “middle income group” </a:t>
            </a:r>
            <a:r>
              <a:rPr lang="en-US" sz="2400" b="1" dirty="0"/>
              <a:t>(</a:t>
            </a:r>
            <a:r>
              <a:rPr lang="en-US" sz="2400" b="1" dirty="0">
                <a:effectLst/>
              </a:rPr>
              <a:t>Pew Research Center, 2018)</a:t>
            </a:r>
          </a:p>
          <a:p>
            <a:pPr marL="342900" marR="0" indent="-342900">
              <a:lnSpc>
                <a:spcPct val="110000"/>
              </a:lnSpc>
              <a:spcBef>
                <a:spcPts val="0"/>
              </a:spcBef>
              <a:spcAft>
                <a:spcPts val="600"/>
              </a:spcAft>
              <a:buFont typeface="Wingdings" pitchFamily="2" charset="2"/>
              <a:buChar char="Ø"/>
            </a:pPr>
            <a:r>
              <a:rPr lang="en-US" sz="2400" b="1" dirty="0">
                <a:effectLst/>
              </a:rPr>
              <a:t>GDP has grown 60 times larger; per capital income 25 x higher since “reform and opening.” </a:t>
            </a:r>
          </a:p>
          <a:p>
            <a:pPr marR="0">
              <a:lnSpc>
                <a:spcPct val="110000"/>
              </a:lnSpc>
              <a:spcBef>
                <a:spcPts val="0"/>
              </a:spcBef>
              <a:spcAft>
                <a:spcPts val="600"/>
              </a:spcAft>
            </a:pPr>
            <a:endParaRPr lang="en-US" dirty="0">
              <a:effectLst/>
            </a:endParaRPr>
          </a:p>
        </p:txBody>
      </p:sp>
    </p:spTree>
    <p:extLst>
      <p:ext uri="{BB962C8B-B14F-4D97-AF65-F5344CB8AC3E}">
        <p14:creationId xmlns:p14="http://schemas.microsoft.com/office/powerpoint/2010/main" val="2991979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06B261F-632C-43DC-8DC7-7723B3682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524C7F-EE50-42C5-9434-7C78CE044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3644" cy="6861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5">
            <a:extLst>
              <a:ext uri="{FF2B5EF4-FFF2-40B4-BE49-F238E27FC236}">
                <a16:creationId xmlns:a16="http://schemas.microsoft.com/office/drawing/2014/main" id="{F1BB2882-3D5E-0968-7816-91765C302236}"/>
              </a:ext>
            </a:extLst>
          </p:cNvPr>
          <p:cNvSpPr>
            <a:spLocks noGrp="1"/>
          </p:cNvSpPr>
          <p:nvPr>
            <p:ph type="title"/>
          </p:nvPr>
        </p:nvSpPr>
        <p:spPr>
          <a:xfrm>
            <a:off x="530507" y="-402726"/>
            <a:ext cx="5022630" cy="2430030"/>
          </a:xfrm>
        </p:spPr>
        <p:txBody>
          <a:bodyPr>
            <a:normAutofit/>
          </a:bodyPr>
          <a:lstStyle/>
          <a:p>
            <a:pPr>
              <a:lnSpc>
                <a:spcPct val="90000"/>
              </a:lnSpc>
            </a:pPr>
            <a:br>
              <a:rPr lang="en-US" dirty="0"/>
            </a:br>
            <a:r>
              <a:rPr lang="en-US" dirty="0">
                <a:latin typeface="Bradley Hand" pitchFamily="2" charset="77"/>
              </a:rPr>
              <a:t>Today’s youth are a product of</a:t>
            </a:r>
          </a:p>
        </p:txBody>
      </p:sp>
      <p:sp>
        <p:nvSpPr>
          <p:cNvPr id="3" name="Content Placeholder 2">
            <a:extLst>
              <a:ext uri="{FF2B5EF4-FFF2-40B4-BE49-F238E27FC236}">
                <a16:creationId xmlns:a16="http://schemas.microsoft.com/office/drawing/2014/main" id="{1CA6A172-8A2E-492E-212D-F02BBFC81055}"/>
              </a:ext>
            </a:extLst>
          </p:cNvPr>
          <p:cNvSpPr>
            <a:spLocks noGrp="1"/>
          </p:cNvSpPr>
          <p:nvPr>
            <p:ph idx="1"/>
          </p:nvPr>
        </p:nvSpPr>
        <p:spPr>
          <a:xfrm>
            <a:off x="315311" y="2426698"/>
            <a:ext cx="5549462" cy="4320944"/>
          </a:xfrm>
        </p:spPr>
        <p:txBody>
          <a:bodyPr>
            <a:normAutofit/>
          </a:bodyPr>
          <a:lstStyle/>
          <a:p>
            <a:pPr marL="0" marR="0">
              <a:lnSpc>
                <a:spcPct val="110000"/>
              </a:lnSpc>
              <a:spcBef>
                <a:spcPts val="0"/>
              </a:spcBef>
              <a:spcAft>
                <a:spcPts val="0"/>
              </a:spcAft>
            </a:pPr>
            <a:r>
              <a:rPr lang="en-US" sz="2600" b="1" dirty="0">
                <a:solidFill>
                  <a:schemeClr val="bg1"/>
                </a:solidFill>
                <a:effectLst/>
                <a:ea typeface="Times New Roman" panose="02020603050405020304" pitchFamily="18" charset="0"/>
              </a:rPr>
              <a:t>2. THE LARGEST EXPANSION OF HIGHER EDUCATION IN CHINESE HISTORY  </a:t>
            </a:r>
            <a:endParaRPr lang="en-US" sz="2600" dirty="0">
              <a:solidFill>
                <a:schemeClr val="bg1"/>
              </a:solidFill>
              <a:effectLst/>
              <a:ea typeface="Times New Roman" panose="02020603050405020304" pitchFamily="18" charset="0"/>
            </a:endParaRPr>
          </a:p>
          <a:p>
            <a:pPr marL="0" marR="0">
              <a:lnSpc>
                <a:spcPct val="110000"/>
              </a:lnSpc>
              <a:spcBef>
                <a:spcPts val="0"/>
              </a:spcBef>
              <a:spcAft>
                <a:spcPts val="0"/>
              </a:spcAft>
            </a:pPr>
            <a:r>
              <a:rPr lang="en-US" sz="2600" dirty="0">
                <a:solidFill>
                  <a:schemeClr val="bg1"/>
                </a:solidFill>
                <a:effectLst/>
                <a:ea typeface="Times New Roman" panose="02020603050405020304" pitchFamily="18" charset="0"/>
              </a:rPr>
              <a:t>Percentage to attain higher education Post ‘50s – 3%</a:t>
            </a:r>
          </a:p>
          <a:p>
            <a:pPr marL="0" marR="0">
              <a:lnSpc>
                <a:spcPct val="110000"/>
              </a:lnSpc>
              <a:spcBef>
                <a:spcPts val="0"/>
              </a:spcBef>
              <a:spcAft>
                <a:spcPts val="0"/>
              </a:spcAft>
            </a:pPr>
            <a:r>
              <a:rPr lang="en-US" sz="2600" dirty="0">
                <a:solidFill>
                  <a:schemeClr val="bg1"/>
                </a:solidFill>
                <a:effectLst/>
                <a:ea typeface="Times New Roman" panose="02020603050405020304" pitchFamily="18" charset="0"/>
              </a:rPr>
              <a:t>Post ‘60s – 4 %</a:t>
            </a:r>
          </a:p>
          <a:p>
            <a:pPr marL="0" marR="0">
              <a:lnSpc>
                <a:spcPct val="110000"/>
              </a:lnSpc>
              <a:spcBef>
                <a:spcPts val="0"/>
              </a:spcBef>
              <a:spcAft>
                <a:spcPts val="0"/>
              </a:spcAft>
            </a:pPr>
            <a:r>
              <a:rPr lang="en-US" sz="2600" dirty="0">
                <a:solidFill>
                  <a:schemeClr val="bg1"/>
                </a:solidFill>
                <a:effectLst/>
                <a:ea typeface="Times New Roman" panose="02020603050405020304" pitchFamily="18" charset="0"/>
              </a:rPr>
              <a:t>Post ‘70s – 11%</a:t>
            </a:r>
          </a:p>
          <a:p>
            <a:pPr marL="0" marR="0">
              <a:lnSpc>
                <a:spcPct val="110000"/>
              </a:lnSpc>
              <a:spcBef>
                <a:spcPts val="0"/>
              </a:spcBef>
              <a:spcAft>
                <a:spcPts val="0"/>
              </a:spcAft>
            </a:pPr>
            <a:r>
              <a:rPr lang="en-US" sz="2600" dirty="0">
                <a:solidFill>
                  <a:schemeClr val="bg1"/>
                </a:solidFill>
                <a:effectLst/>
                <a:ea typeface="Times New Roman" panose="02020603050405020304" pitchFamily="18" charset="0"/>
              </a:rPr>
              <a:t>Post ‘80s – 23%</a:t>
            </a:r>
          </a:p>
          <a:p>
            <a:pPr marL="0" marR="0">
              <a:lnSpc>
                <a:spcPct val="110000"/>
              </a:lnSpc>
              <a:spcBef>
                <a:spcPts val="0"/>
              </a:spcBef>
              <a:spcAft>
                <a:spcPts val="0"/>
              </a:spcAft>
            </a:pPr>
            <a:r>
              <a:rPr lang="en-US" sz="2600" dirty="0">
                <a:solidFill>
                  <a:schemeClr val="bg1"/>
                </a:solidFill>
                <a:effectLst/>
                <a:ea typeface="Times New Roman" panose="02020603050405020304" pitchFamily="18" charset="0"/>
              </a:rPr>
              <a:t>Post ‘90s – 40%</a:t>
            </a:r>
          </a:p>
          <a:p>
            <a:pPr>
              <a:lnSpc>
                <a:spcPct val="110000"/>
              </a:lnSpc>
            </a:pPr>
            <a:endParaRPr lang="en-US" dirty="0">
              <a:solidFill>
                <a:schemeClr val="bg1"/>
              </a:solidFill>
            </a:endParaRPr>
          </a:p>
        </p:txBody>
      </p:sp>
      <p:pic>
        <p:nvPicPr>
          <p:cNvPr id="2" name="Picture 1">
            <a:extLst>
              <a:ext uri="{FF2B5EF4-FFF2-40B4-BE49-F238E27FC236}">
                <a16:creationId xmlns:a16="http://schemas.microsoft.com/office/drawing/2014/main" id="{B4AF9DBB-B4D5-48A8-027B-D236CB2795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83644" y="10"/>
            <a:ext cx="6108356" cy="6857990"/>
          </a:xfrm>
          <a:prstGeom prst="rect">
            <a:avLst/>
          </a:prstGeom>
        </p:spPr>
      </p:pic>
    </p:spTree>
    <p:extLst>
      <p:ext uri="{BB962C8B-B14F-4D97-AF65-F5344CB8AC3E}">
        <p14:creationId xmlns:p14="http://schemas.microsoft.com/office/powerpoint/2010/main" val="1387512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DCDA17-D28E-F7FF-9864-49C6A21A0D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6653302" cy="3668110"/>
          </a:xfrm>
          <a:prstGeom prst="rect">
            <a:avLst/>
          </a:prstGeom>
        </p:spPr>
      </p:pic>
      <p:sp>
        <p:nvSpPr>
          <p:cNvPr id="4" name="TextBox 3">
            <a:extLst>
              <a:ext uri="{FF2B5EF4-FFF2-40B4-BE49-F238E27FC236}">
                <a16:creationId xmlns:a16="http://schemas.microsoft.com/office/drawing/2014/main" id="{751E6317-FF9C-4204-6B00-AC43C3236EBA}"/>
              </a:ext>
            </a:extLst>
          </p:cNvPr>
          <p:cNvSpPr txBox="1"/>
          <p:nvPr/>
        </p:nvSpPr>
        <p:spPr>
          <a:xfrm>
            <a:off x="315311" y="1989119"/>
            <a:ext cx="5160328" cy="4401205"/>
          </a:xfrm>
          <a:prstGeom prst="rect">
            <a:avLst/>
          </a:prstGeom>
          <a:noFill/>
        </p:spPr>
        <p:txBody>
          <a:bodyPr wrap="square" rtlCol="0">
            <a:spAutoFit/>
          </a:bodyPr>
          <a:lstStyle/>
          <a:p>
            <a:pPr marL="0" marR="0">
              <a:spcBef>
                <a:spcPts val="0"/>
              </a:spcBef>
              <a:spcAft>
                <a:spcPts val="0"/>
              </a:spcAft>
            </a:pPr>
            <a:endParaRPr lang="en-US" sz="2000" b="1" dirty="0">
              <a:effectLst/>
              <a:ea typeface="Times New Roman" panose="02020603050405020304" pitchFamily="18" charset="0"/>
            </a:endParaRPr>
          </a:p>
          <a:p>
            <a:pPr marL="0" marR="0">
              <a:spcBef>
                <a:spcPts val="0"/>
              </a:spcBef>
              <a:spcAft>
                <a:spcPts val="0"/>
              </a:spcAft>
            </a:pPr>
            <a:endParaRPr lang="en-US" sz="2000" b="1" dirty="0">
              <a:effectLst/>
              <a:ea typeface="Times New Roman" panose="02020603050405020304" pitchFamily="18" charset="0"/>
            </a:endParaRPr>
          </a:p>
          <a:p>
            <a:pPr marL="0" marR="0">
              <a:spcBef>
                <a:spcPts val="0"/>
              </a:spcBef>
              <a:spcAft>
                <a:spcPts val="0"/>
              </a:spcAft>
            </a:pPr>
            <a:endParaRPr lang="en-US" sz="2400" dirty="0">
              <a:effectLst/>
              <a:ea typeface="Times New Roman" panose="02020603050405020304" pitchFamily="18" charset="0"/>
            </a:endParaRPr>
          </a:p>
          <a:p>
            <a:pPr marL="0" marR="0">
              <a:spcBef>
                <a:spcPts val="0"/>
              </a:spcBef>
              <a:spcAft>
                <a:spcPts val="0"/>
              </a:spcAft>
            </a:pPr>
            <a:endParaRPr lang="en-US" sz="2400" dirty="0">
              <a:ea typeface="Times New Roman" panose="02020603050405020304" pitchFamily="18" charset="0"/>
            </a:endParaRPr>
          </a:p>
          <a:p>
            <a:pPr marL="0" marR="0">
              <a:spcBef>
                <a:spcPts val="0"/>
              </a:spcBef>
              <a:spcAft>
                <a:spcPts val="0"/>
              </a:spcAft>
            </a:pPr>
            <a:endParaRPr lang="en-US" sz="2400" dirty="0">
              <a:effectLst/>
              <a:ea typeface="Times New Roman" panose="02020603050405020304" pitchFamily="18" charset="0"/>
            </a:endParaRPr>
          </a:p>
          <a:p>
            <a:pPr marL="0" marR="0">
              <a:spcBef>
                <a:spcPts val="0"/>
              </a:spcBef>
              <a:spcAft>
                <a:spcPts val="0"/>
              </a:spcAft>
            </a:pPr>
            <a:endParaRPr lang="en-US" sz="2400" b="1" dirty="0">
              <a:ea typeface="Times New Roman" panose="02020603050405020304" pitchFamily="18" charset="0"/>
            </a:endParaRPr>
          </a:p>
          <a:p>
            <a:pPr marL="0" marR="0">
              <a:spcBef>
                <a:spcPts val="0"/>
              </a:spcBef>
              <a:spcAft>
                <a:spcPts val="0"/>
              </a:spcAft>
            </a:pPr>
            <a:r>
              <a:rPr lang="en-US" sz="2400" b="1" dirty="0">
                <a:effectLst/>
                <a:ea typeface="Times New Roman" panose="02020603050405020304" pitchFamily="18" charset="0"/>
              </a:rPr>
              <a:t>With more educated youth and fierce competition in the labor market has led to employment pressure for graduates from rural areas and graduates of 2</a:t>
            </a:r>
            <a:r>
              <a:rPr lang="en-US" sz="2400" b="1" baseline="30000" dirty="0">
                <a:effectLst/>
                <a:ea typeface="Times New Roman" panose="02020603050405020304" pitchFamily="18" charset="0"/>
              </a:rPr>
              <a:t>nd</a:t>
            </a:r>
            <a:r>
              <a:rPr lang="en-US" sz="2400" b="1" dirty="0">
                <a:effectLst/>
                <a:ea typeface="Times New Roman" panose="02020603050405020304" pitchFamily="18" charset="0"/>
              </a:rPr>
              <a:t> &amp; 3</a:t>
            </a:r>
            <a:r>
              <a:rPr lang="en-US" sz="2400" b="1" baseline="30000" dirty="0">
                <a:effectLst/>
                <a:ea typeface="Times New Roman" panose="02020603050405020304" pitchFamily="18" charset="0"/>
              </a:rPr>
              <a:t>rd</a:t>
            </a:r>
            <a:r>
              <a:rPr lang="en-US" sz="2400" b="1" dirty="0">
                <a:effectLst/>
                <a:ea typeface="Times New Roman" panose="02020603050405020304" pitchFamily="18" charset="0"/>
              </a:rPr>
              <a:t> tier colleges.</a:t>
            </a:r>
          </a:p>
        </p:txBody>
      </p:sp>
      <p:sp>
        <p:nvSpPr>
          <p:cNvPr id="6" name="TextBox 5">
            <a:extLst>
              <a:ext uri="{FF2B5EF4-FFF2-40B4-BE49-F238E27FC236}">
                <a16:creationId xmlns:a16="http://schemas.microsoft.com/office/drawing/2014/main" id="{7BC2BDA2-1F78-5A17-E978-47A5F5907433}"/>
              </a:ext>
            </a:extLst>
          </p:cNvPr>
          <p:cNvSpPr txBox="1"/>
          <p:nvPr/>
        </p:nvSpPr>
        <p:spPr>
          <a:xfrm>
            <a:off x="6716362" y="985881"/>
            <a:ext cx="5475638" cy="6063198"/>
          </a:xfrm>
          <a:prstGeom prst="rect">
            <a:avLst/>
          </a:prstGeom>
          <a:noFill/>
        </p:spPr>
        <p:txBody>
          <a:bodyPr wrap="square">
            <a:spAutoFit/>
          </a:bodyPr>
          <a:lstStyle/>
          <a:p>
            <a:pPr marL="342900" indent="-342900">
              <a:buFont typeface="Wingdings" pitchFamily="2" charset="2"/>
              <a:buChar char="Ø"/>
            </a:pPr>
            <a:r>
              <a:rPr lang="en-US" sz="2800" b="1" dirty="0"/>
              <a:t>T</a:t>
            </a:r>
            <a:r>
              <a:rPr lang="en-US" sz="2800" b="1" i="0" dirty="0">
                <a:effectLst/>
              </a:rPr>
              <a:t>he pathways to gaining admission to good universities are still limited. </a:t>
            </a:r>
          </a:p>
          <a:p>
            <a:endParaRPr lang="en-US" sz="2800" b="1" dirty="0"/>
          </a:p>
          <a:p>
            <a:pPr marL="342900" indent="-342900">
              <a:buFont typeface="Wingdings" pitchFamily="2" charset="2"/>
              <a:buChar char="Ø"/>
            </a:pPr>
            <a:r>
              <a:rPr lang="en-US" sz="2800" b="1" i="0" dirty="0">
                <a:effectLst/>
              </a:rPr>
              <a:t>The national exam “</a:t>
            </a:r>
            <a:r>
              <a:rPr lang="en-US" sz="2800" b="1" dirty="0" err="1"/>
              <a:t>g</a:t>
            </a:r>
            <a:r>
              <a:rPr lang="en-US" sz="2800" b="1" i="0" dirty="0" err="1">
                <a:effectLst/>
              </a:rPr>
              <a:t>aokao</a:t>
            </a:r>
            <a:r>
              <a:rPr lang="en-US" sz="2800" b="1" i="0" dirty="0">
                <a:effectLst/>
              </a:rPr>
              <a:t>” remains the only way to enter a good public university. </a:t>
            </a:r>
          </a:p>
          <a:p>
            <a:pPr marL="342900" indent="-342900">
              <a:buFont typeface="Wingdings" pitchFamily="2" charset="2"/>
              <a:buChar char="Ø"/>
            </a:pPr>
            <a:endParaRPr lang="en-US" sz="2800" b="1" i="0" dirty="0">
              <a:effectLst/>
            </a:endParaRPr>
          </a:p>
          <a:p>
            <a:pPr marL="342900" indent="-342900">
              <a:buFont typeface="Wingdings" pitchFamily="2" charset="2"/>
              <a:buChar char="Ø"/>
            </a:pPr>
            <a:r>
              <a:rPr lang="en-US" sz="2800" b="1" i="0" dirty="0">
                <a:effectLst/>
              </a:rPr>
              <a:t>Some students study abroad to avoid the national exam and to gain admission to a better ranked university. </a:t>
            </a:r>
          </a:p>
          <a:p>
            <a:pPr marL="342900" indent="-342900">
              <a:buFont typeface="Arial" panose="020B0604020202020204" pitchFamily="34" charset="0"/>
              <a:buChar char="•"/>
            </a:pPr>
            <a:endParaRPr lang="en-US" sz="2400" b="1" dirty="0">
              <a:effectLst/>
              <a:ea typeface="Times New Roman" panose="02020603050405020304" pitchFamily="18" charset="0"/>
            </a:endParaRPr>
          </a:p>
        </p:txBody>
      </p:sp>
      <p:sp>
        <p:nvSpPr>
          <p:cNvPr id="7" name="TextBox 6">
            <a:extLst>
              <a:ext uri="{FF2B5EF4-FFF2-40B4-BE49-F238E27FC236}">
                <a16:creationId xmlns:a16="http://schemas.microsoft.com/office/drawing/2014/main" id="{7E918545-B2A2-0223-DE13-0489B7B66311}"/>
              </a:ext>
            </a:extLst>
          </p:cNvPr>
          <p:cNvSpPr txBox="1"/>
          <p:nvPr/>
        </p:nvSpPr>
        <p:spPr>
          <a:xfrm>
            <a:off x="158197" y="144510"/>
            <a:ext cx="11623899" cy="646331"/>
          </a:xfrm>
          <a:prstGeom prst="rect">
            <a:avLst/>
          </a:prstGeom>
          <a:noFill/>
        </p:spPr>
        <p:txBody>
          <a:bodyPr wrap="square" rtlCol="0">
            <a:spAutoFit/>
          </a:bodyPr>
          <a:lstStyle/>
          <a:p>
            <a:pPr marL="0" marR="0">
              <a:spcBef>
                <a:spcPts val="0"/>
              </a:spcBef>
              <a:spcAft>
                <a:spcPts val="0"/>
              </a:spcAft>
            </a:pPr>
            <a:r>
              <a:rPr lang="en-US" sz="3600" b="1" dirty="0">
                <a:solidFill>
                  <a:schemeClr val="bg1"/>
                </a:solidFill>
                <a:effectLst/>
                <a:ea typeface="Times New Roman" panose="02020603050405020304" pitchFamily="18" charset="0"/>
              </a:rPr>
              <a:t>Today 58% are enrolled in co</a:t>
            </a:r>
            <a:r>
              <a:rPr lang="en-US" sz="3600" b="1" dirty="0">
                <a:effectLst/>
                <a:ea typeface="Times New Roman" panose="02020603050405020304" pitchFamily="18" charset="0"/>
              </a:rPr>
              <a:t>lleges &amp; trade schools</a:t>
            </a:r>
          </a:p>
        </p:txBody>
      </p:sp>
    </p:spTree>
    <p:extLst>
      <p:ext uri="{BB962C8B-B14F-4D97-AF65-F5344CB8AC3E}">
        <p14:creationId xmlns:p14="http://schemas.microsoft.com/office/powerpoint/2010/main" val="3888722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A26A151-13BF-4305-A6DC-9DC7C9877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EFFDDA6-2CAE-438F-B0D6-FF4E710E2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29884" y="6324431"/>
            <a:ext cx="62116" cy="4289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F06B261F-632C-43DC-8DC7-7723B3682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E524C7F-EE50-42C5-9434-7C78CE044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3644" cy="6861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standing in front of a large screen&#10;&#10;Description automatically generated with medium confidence">
            <a:extLst>
              <a:ext uri="{FF2B5EF4-FFF2-40B4-BE49-F238E27FC236}">
                <a16:creationId xmlns:a16="http://schemas.microsoft.com/office/drawing/2014/main" id="{02A30014-0705-6762-1FE2-6189F44C44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83644" y="-3333"/>
            <a:ext cx="6108356" cy="6857990"/>
          </a:xfrm>
          <a:prstGeom prst="rect">
            <a:avLst/>
          </a:prstGeom>
        </p:spPr>
      </p:pic>
      <p:sp>
        <p:nvSpPr>
          <p:cNvPr id="16" name="TextBox 15">
            <a:extLst>
              <a:ext uri="{FF2B5EF4-FFF2-40B4-BE49-F238E27FC236}">
                <a16:creationId xmlns:a16="http://schemas.microsoft.com/office/drawing/2014/main" id="{AFFC9AEC-9544-D8F3-8B0D-F4CAF6DDD7FB}"/>
              </a:ext>
            </a:extLst>
          </p:cNvPr>
          <p:cNvSpPr txBox="1"/>
          <p:nvPr/>
        </p:nvSpPr>
        <p:spPr>
          <a:xfrm>
            <a:off x="176916" y="-1255930"/>
            <a:ext cx="10918061" cy="273312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b="1" cap="none" dirty="0">
                <a:solidFill>
                  <a:schemeClr val="bg1"/>
                </a:solidFill>
                <a:effectLst/>
                <a:latin typeface="+mj-lt"/>
                <a:ea typeface="+mj-ea"/>
                <a:cs typeface="+mj-cs"/>
              </a:rPr>
              <a:t>IN THE NEWS: </a:t>
            </a:r>
          </a:p>
          <a:p>
            <a:pPr>
              <a:lnSpc>
                <a:spcPct val="90000"/>
              </a:lnSpc>
              <a:spcBef>
                <a:spcPct val="0"/>
              </a:spcBef>
              <a:spcAft>
                <a:spcPts val="600"/>
              </a:spcAft>
            </a:pPr>
            <a:r>
              <a:rPr lang="en-US" sz="4200" b="1" cap="none" dirty="0">
                <a:solidFill>
                  <a:schemeClr val="bg1"/>
                </a:solidFill>
                <a:effectLst/>
                <a:latin typeface="+mj-lt"/>
                <a:ea typeface="+mj-ea"/>
                <a:cs typeface="+mj-cs"/>
              </a:rPr>
              <a:t>ONE OUT FIVE URBAN YOUTH UNEMPLOYED</a:t>
            </a:r>
            <a:endParaRPr lang="en-US" sz="4200" dirty="0">
              <a:solidFill>
                <a:schemeClr val="bg1"/>
              </a:solidFill>
              <a:latin typeface="+mj-lt"/>
              <a:ea typeface="+mj-ea"/>
              <a:cs typeface="+mj-cs"/>
            </a:endParaRPr>
          </a:p>
        </p:txBody>
      </p:sp>
      <p:sp>
        <p:nvSpPr>
          <p:cNvPr id="15" name="TextBox 14">
            <a:extLst>
              <a:ext uri="{FF2B5EF4-FFF2-40B4-BE49-F238E27FC236}">
                <a16:creationId xmlns:a16="http://schemas.microsoft.com/office/drawing/2014/main" id="{3A5C5F69-4B28-D16E-2D39-69ADA0DFE6AB}"/>
              </a:ext>
            </a:extLst>
          </p:cNvPr>
          <p:cNvSpPr txBox="1"/>
          <p:nvPr/>
        </p:nvSpPr>
        <p:spPr>
          <a:xfrm>
            <a:off x="183051" y="1480537"/>
            <a:ext cx="7888894" cy="4554529"/>
          </a:xfrm>
          <a:prstGeom prst="rect">
            <a:avLst/>
          </a:prstGeom>
        </p:spPr>
        <p:txBody>
          <a:bodyPr vert="horz" lIns="91440" tIns="45720" rIns="91440" bIns="45720" rtlCol="0">
            <a:noAutofit/>
          </a:bodyPr>
          <a:lstStyle/>
          <a:p>
            <a:pPr>
              <a:lnSpc>
                <a:spcPct val="110000"/>
              </a:lnSpc>
              <a:spcAft>
                <a:spcPts val="600"/>
              </a:spcAft>
            </a:pPr>
            <a:r>
              <a:rPr lang="en-US" sz="2000" b="1" cap="none" dirty="0">
                <a:solidFill>
                  <a:schemeClr val="bg1"/>
                </a:solidFill>
              </a:rPr>
              <a:t>T</a:t>
            </a:r>
            <a:r>
              <a:rPr lang="en-US" sz="2000" b="1" cap="none" dirty="0">
                <a:solidFill>
                  <a:schemeClr val="bg1"/>
                </a:solidFill>
                <a:effectLst/>
              </a:rPr>
              <a:t>he 19 percent. </a:t>
            </a:r>
            <a:r>
              <a:rPr lang="en-US" sz="2000" b="1" cap="none" dirty="0">
                <a:solidFill>
                  <a:schemeClr val="bg1"/>
                </a:solidFill>
              </a:rPr>
              <a:t>E</a:t>
            </a:r>
            <a:r>
              <a:rPr lang="en-US" sz="2000" b="1" cap="none" dirty="0">
                <a:solidFill>
                  <a:schemeClr val="bg1"/>
                </a:solidFill>
                <a:effectLst/>
              </a:rPr>
              <a:t>conomy battered by 3 years of the pandemic, top cities are emerging from months-long lockdowns, govt crackdown on large tech, and the explosion of college grads.</a:t>
            </a:r>
            <a:br>
              <a:rPr lang="en-US" sz="2000" cap="none" dirty="0">
                <a:solidFill>
                  <a:schemeClr val="bg1"/>
                </a:solidFill>
              </a:rPr>
            </a:br>
            <a:br>
              <a:rPr lang="en-US" sz="2000" b="1" cap="none" dirty="0">
                <a:solidFill>
                  <a:schemeClr val="bg1"/>
                </a:solidFill>
              </a:rPr>
            </a:br>
            <a:r>
              <a:rPr lang="en-US" sz="2000" b="1" cap="none" dirty="0">
                <a:solidFill>
                  <a:schemeClr val="bg1"/>
                </a:solidFill>
              </a:rPr>
              <a:t>T</a:t>
            </a:r>
            <a:r>
              <a:rPr lang="en-US" sz="2000" b="1" cap="none" dirty="0">
                <a:solidFill>
                  <a:schemeClr val="bg1"/>
                </a:solidFill>
                <a:effectLst/>
              </a:rPr>
              <a:t>he 19 percent. </a:t>
            </a:r>
            <a:r>
              <a:rPr lang="en-US" sz="2000" b="1" dirty="0">
                <a:solidFill>
                  <a:schemeClr val="bg1"/>
                </a:solidFill>
              </a:rPr>
              <a:t>M</a:t>
            </a:r>
            <a:r>
              <a:rPr lang="en-US" sz="2000" b="1" cap="none" dirty="0">
                <a:solidFill>
                  <a:schemeClr val="bg1"/>
                </a:solidFill>
                <a:effectLst/>
              </a:rPr>
              <a:t>ake up of INDIVIDUAL MILLIONS and millions of broken dreams, millions questioning what constitutes a good life, millions of anxieties. </a:t>
            </a:r>
            <a:br>
              <a:rPr lang="en-US" sz="2000" b="1" cap="none" dirty="0">
                <a:solidFill>
                  <a:schemeClr val="bg1"/>
                </a:solidFill>
                <a:effectLst/>
              </a:rPr>
            </a:br>
            <a:r>
              <a:rPr lang="en-US" sz="2000" b="1" cap="none" dirty="0">
                <a:solidFill>
                  <a:schemeClr val="bg1"/>
                </a:solidFill>
                <a:effectLst/>
                <a:latin typeface="+mn-lt"/>
                <a:ea typeface="Times New Roman" panose="02020603050405020304" pitchFamily="18" charset="0"/>
              </a:rPr>
              <a:t> </a:t>
            </a:r>
          </a:p>
          <a:p>
            <a:pPr marL="342900" indent="-342900">
              <a:lnSpc>
                <a:spcPct val="110000"/>
              </a:lnSpc>
              <a:spcAft>
                <a:spcPts val="600"/>
              </a:spcAft>
              <a:buFont typeface="Wingdings" pitchFamily="2" charset="2"/>
              <a:buChar char="Ø"/>
            </a:pPr>
            <a:r>
              <a:rPr lang="en-US" sz="2000" b="1" cap="none" dirty="0">
                <a:solidFill>
                  <a:schemeClr val="bg1"/>
                </a:solidFill>
                <a:effectLst/>
                <a:latin typeface="+mn-lt"/>
                <a:ea typeface="Times New Roman" panose="02020603050405020304" pitchFamily="18" charset="0"/>
              </a:rPr>
              <a:t>tang ping </a:t>
            </a:r>
            <a:r>
              <a:rPr lang="en-US" sz="2000" b="1" cap="none" dirty="0" err="1">
                <a:solidFill>
                  <a:schemeClr val="bg1"/>
                </a:solidFill>
                <a:effectLst/>
                <a:latin typeface="+mn-lt"/>
                <a:ea typeface="Times New Roman" panose="02020603050405020304" pitchFamily="18" charset="0"/>
              </a:rPr>
              <a:t>躺平</a:t>
            </a:r>
            <a:r>
              <a:rPr lang="en-US" sz="2000" b="1" cap="none" dirty="0">
                <a:solidFill>
                  <a:schemeClr val="bg1"/>
                </a:solidFill>
                <a:effectLst/>
                <a:latin typeface="+mn-lt"/>
                <a:ea typeface="Times New Roman" panose="02020603050405020304" pitchFamily="18" charset="0"/>
              </a:rPr>
              <a:t> “lying flat”        </a:t>
            </a:r>
            <a:r>
              <a:rPr lang="en-US" sz="2000" b="1" strike="noStrike" cap="none" dirty="0">
                <a:solidFill>
                  <a:schemeClr val="bg1"/>
                </a:solidFill>
                <a:effectLst/>
                <a:latin typeface="+mn-lt"/>
                <a:ea typeface="Calibri" panose="020F0502020204030204" pitchFamily="34" charset="0"/>
                <a:hlinkClick r:id="rId4">
                  <a:extLst>
                    <a:ext uri="{A12FA001-AC4F-418D-AE19-62706E023703}">
                      <ahyp:hlinkClr xmlns:ahyp="http://schemas.microsoft.com/office/drawing/2018/hyperlinkcolor" val="tx"/>
                    </a:ext>
                  </a:extLst>
                </a:hlinkClick>
              </a:rPr>
              <a:t> </a:t>
            </a:r>
            <a:br>
              <a:rPr lang="en-US" sz="2000" b="1" cap="none" dirty="0">
                <a:solidFill>
                  <a:schemeClr val="bg1"/>
                </a:solidFill>
                <a:effectLst/>
                <a:latin typeface="+mn-lt"/>
                <a:ea typeface="Calibri" panose="020F0502020204030204" pitchFamily="34" charset="0"/>
              </a:rPr>
            </a:br>
            <a:r>
              <a:rPr lang="en-US" sz="2000" b="1" cap="none" dirty="0">
                <a:solidFill>
                  <a:schemeClr val="bg1"/>
                </a:solidFill>
                <a:effectLst/>
                <a:latin typeface="+mn-lt"/>
                <a:ea typeface="Calibri" panose="020F0502020204030204" pitchFamily="34" charset="0"/>
              </a:rPr>
              <a:t>rejecting grueling work culture (</a:t>
            </a:r>
            <a:r>
              <a:rPr lang="en-US" sz="2000" b="1" cap="none" dirty="0">
                <a:solidFill>
                  <a:schemeClr val="bg1"/>
                </a:solidFill>
                <a:effectLst/>
              </a:rPr>
              <a:t>9-9-6)</a:t>
            </a:r>
          </a:p>
          <a:p>
            <a:pPr marL="342900" indent="-342900">
              <a:lnSpc>
                <a:spcPct val="110000"/>
              </a:lnSpc>
              <a:spcAft>
                <a:spcPts val="600"/>
              </a:spcAft>
              <a:buFont typeface="Wingdings" pitchFamily="2" charset="2"/>
              <a:buChar char="Ø"/>
            </a:pPr>
            <a:r>
              <a:rPr lang="en-US" sz="2000" b="1" cap="none" dirty="0">
                <a:solidFill>
                  <a:schemeClr val="bg1"/>
                </a:solidFill>
                <a:effectLst/>
                <a:latin typeface="+mn-lt"/>
                <a:ea typeface="Calibri" panose="020F0502020204030204" pitchFamily="34" charset="0"/>
              </a:rPr>
              <a:t>bai </a:t>
            </a:r>
            <a:r>
              <a:rPr lang="en-US" sz="2000" b="1" cap="none" dirty="0" err="1">
                <a:solidFill>
                  <a:schemeClr val="bg1"/>
                </a:solidFill>
                <a:effectLst/>
                <a:latin typeface="+mn-lt"/>
                <a:ea typeface="Calibri" panose="020F0502020204030204" pitchFamily="34" charset="0"/>
              </a:rPr>
              <a:t>lan</a:t>
            </a:r>
            <a:r>
              <a:rPr lang="en-US" sz="2000" b="1" cap="none" dirty="0">
                <a:solidFill>
                  <a:schemeClr val="bg1"/>
                </a:solidFill>
                <a:effectLst/>
                <a:latin typeface="+mn-lt"/>
                <a:ea typeface="Calibri" panose="020F0502020204030204" pitchFamily="34" charset="0"/>
              </a:rPr>
              <a:t> </a:t>
            </a:r>
            <a:r>
              <a:rPr lang="en-US" sz="2000" b="1" cap="none" dirty="0" err="1">
                <a:solidFill>
                  <a:schemeClr val="bg1"/>
                </a:solidFill>
                <a:effectLst/>
                <a:latin typeface="+mn-lt"/>
                <a:cs typeface="Calibri" panose="020F0502020204030204" pitchFamily="34" charset="0"/>
              </a:rPr>
              <a:t>摆烂</a:t>
            </a:r>
            <a:r>
              <a:rPr lang="en-US" sz="2000" b="1" cap="none" dirty="0">
                <a:solidFill>
                  <a:schemeClr val="bg1"/>
                </a:solidFill>
                <a:effectLst/>
                <a:latin typeface="+mn-lt"/>
                <a:ea typeface="Calibri" panose="020F0502020204030204" pitchFamily="34" charset="0"/>
              </a:rPr>
              <a:t> </a:t>
            </a:r>
            <a:r>
              <a:rPr lang="en-US" sz="2000" b="1" cap="none" dirty="0">
                <a:solidFill>
                  <a:schemeClr val="bg1"/>
                </a:solidFill>
                <a:effectLst/>
                <a:latin typeface="+mn-lt"/>
                <a:ea typeface="Times New Roman" panose="02020603050405020304" pitchFamily="18" charset="0"/>
              </a:rPr>
              <a:t> “</a:t>
            </a:r>
            <a:r>
              <a:rPr lang="en-US" sz="2000" b="1" cap="none" dirty="0">
                <a:solidFill>
                  <a:schemeClr val="bg1"/>
                </a:solidFill>
                <a:effectLst/>
                <a:latin typeface="+mn-lt"/>
                <a:ea typeface="Calibri" panose="020F0502020204030204" pitchFamily="34" charset="0"/>
              </a:rPr>
              <a:t>let it rot” </a:t>
            </a:r>
            <a:br>
              <a:rPr lang="en-US" sz="2000" b="1" cap="none" dirty="0">
                <a:solidFill>
                  <a:schemeClr val="bg1"/>
                </a:solidFill>
                <a:effectLst/>
                <a:latin typeface="+mn-lt"/>
                <a:ea typeface="Calibri" panose="020F0502020204030204" pitchFamily="34" charset="0"/>
              </a:rPr>
            </a:br>
            <a:r>
              <a:rPr lang="en-US" sz="2000" b="1" cap="none" dirty="0">
                <a:solidFill>
                  <a:schemeClr val="bg1"/>
                </a:solidFill>
                <a:effectLst/>
                <a:latin typeface="+mn-lt"/>
                <a:ea typeface="Calibri" panose="020F0502020204030204" pitchFamily="34" charset="0"/>
              </a:rPr>
              <a:t>retreat from goals</a:t>
            </a:r>
          </a:p>
          <a:p>
            <a:pPr marL="342900" indent="-342900">
              <a:lnSpc>
                <a:spcPct val="110000"/>
              </a:lnSpc>
              <a:spcAft>
                <a:spcPts val="600"/>
              </a:spcAft>
              <a:buFont typeface="Wingdings" pitchFamily="2" charset="2"/>
              <a:buChar char="Ø"/>
            </a:pPr>
            <a:r>
              <a:rPr lang="en-US" sz="2000" b="1" cap="none" dirty="0" err="1">
                <a:solidFill>
                  <a:schemeClr val="bg1"/>
                </a:solidFill>
                <a:effectLst/>
                <a:latin typeface="+mn-lt"/>
                <a:ea typeface="Calibri" panose="020F0502020204030204" pitchFamily="34" charset="0"/>
              </a:rPr>
              <a:t>nèijuǎn</a:t>
            </a:r>
            <a:r>
              <a:rPr lang="en-US" sz="2000" b="1" cap="none" dirty="0">
                <a:solidFill>
                  <a:schemeClr val="bg1"/>
                </a:solidFill>
                <a:effectLst/>
                <a:latin typeface="+mn-lt"/>
                <a:ea typeface="Calibri" panose="020F0502020204030204" pitchFamily="34" charset="0"/>
              </a:rPr>
              <a:t> </a:t>
            </a:r>
            <a:r>
              <a:rPr lang="en-US" sz="2000" b="1" cap="none" dirty="0" err="1">
                <a:solidFill>
                  <a:schemeClr val="bg1"/>
                </a:solidFill>
                <a:effectLst/>
                <a:latin typeface="+mn-lt"/>
                <a:cs typeface="Calibri" panose="020F0502020204030204" pitchFamily="34" charset="0"/>
              </a:rPr>
              <a:t>内卷</a:t>
            </a:r>
            <a:r>
              <a:rPr lang="en-US" sz="2000" b="1" cap="none" dirty="0">
                <a:solidFill>
                  <a:schemeClr val="bg1"/>
                </a:solidFill>
                <a:effectLst/>
                <a:latin typeface="+mn-lt"/>
                <a:ea typeface="MS Gothic" panose="020B0609070205080204" pitchFamily="49" charset="-128"/>
              </a:rPr>
              <a:t> “</a:t>
            </a:r>
            <a:r>
              <a:rPr lang="en-US" sz="2000" b="1" cap="none" dirty="0">
                <a:solidFill>
                  <a:schemeClr val="bg1"/>
                </a:solidFill>
                <a:effectLst/>
                <a:latin typeface="+mn-lt"/>
                <a:ea typeface="Calibri" panose="020F0502020204030204" pitchFamily="34" charset="0"/>
              </a:rPr>
              <a:t>involution”</a:t>
            </a:r>
            <a:br>
              <a:rPr lang="en-US" sz="2000" b="1" cap="none" dirty="0">
                <a:solidFill>
                  <a:schemeClr val="bg1"/>
                </a:solidFill>
                <a:effectLst/>
                <a:latin typeface="+mn-lt"/>
                <a:ea typeface="Calibri" panose="020F0502020204030204" pitchFamily="34" charset="0"/>
              </a:rPr>
            </a:br>
            <a:r>
              <a:rPr lang="en-US" sz="2000" b="1" cap="none" dirty="0">
                <a:solidFill>
                  <a:schemeClr val="bg1"/>
                </a:solidFill>
                <a:latin typeface="+mn-lt"/>
                <a:ea typeface="Calibri" panose="020F0502020204030204" pitchFamily="34" charset="0"/>
              </a:rPr>
              <a:t>An </a:t>
            </a:r>
            <a:r>
              <a:rPr lang="en-US" sz="2000" b="1" cap="none" dirty="0">
                <a:solidFill>
                  <a:schemeClr val="bg1"/>
                </a:solidFill>
                <a:effectLst/>
                <a:latin typeface="+mn-lt"/>
                <a:ea typeface="Calibri" panose="020F0502020204030204" pitchFamily="34" charset="0"/>
              </a:rPr>
              <a:t>adequate life is unattainable/unsustainable</a:t>
            </a:r>
          </a:p>
          <a:p>
            <a:pPr marL="342900" indent="-342900">
              <a:lnSpc>
                <a:spcPct val="110000"/>
              </a:lnSpc>
              <a:spcAft>
                <a:spcPts val="600"/>
              </a:spcAft>
              <a:buFont typeface="Wingdings" pitchFamily="2" charset="2"/>
              <a:buChar char="Ø"/>
            </a:pPr>
            <a:r>
              <a:rPr lang="en-US" sz="2000" b="1" cap="none" dirty="0">
                <a:solidFill>
                  <a:schemeClr val="bg1"/>
                </a:solidFill>
                <a:effectLst/>
                <a:latin typeface="+mn-lt"/>
                <a:ea typeface="Calibri" panose="020F0502020204030204" pitchFamily="34" charset="0"/>
              </a:rPr>
              <a:t> </a:t>
            </a:r>
            <a:r>
              <a:rPr lang="en-US" sz="2000" b="1" cap="none" dirty="0" err="1">
                <a:solidFill>
                  <a:schemeClr val="bg1"/>
                </a:solidFill>
                <a:effectLst/>
                <a:latin typeface="+mn-lt"/>
                <a:ea typeface="Calibri" panose="020F0502020204030204" pitchFamily="34" charset="0"/>
              </a:rPr>
              <a:t>k</a:t>
            </a:r>
            <a:r>
              <a:rPr lang="en-US" sz="2000" b="1" dirty="0" err="1">
                <a:solidFill>
                  <a:schemeClr val="bg1"/>
                </a:solidFill>
                <a:ea typeface="Times New Roman" panose="02020603050405020304" pitchFamily="18" charset="0"/>
              </a:rPr>
              <a:t>enlauzu</a:t>
            </a:r>
            <a:r>
              <a:rPr lang="en-US" sz="2000" b="1" dirty="0">
                <a:solidFill>
                  <a:schemeClr val="bg1"/>
                </a:solidFill>
                <a:ea typeface="Times New Roman" panose="02020603050405020304" pitchFamily="18" charset="0"/>
              </a:rPr>
              <a:t> </a:t>
            </a:r>
            <a:r>
              <a:rPr lang="ja-JP" altLang="en-US" sz="2000" b="0" i="0">
                <a:solidFill>
                  <a:schemeClr val="bg1"/>
                </a:solidFill>
                <a:effectLst/>
                <a:latin typeface="Segoe UI" panose="020B0502040204020203" pitchFamily="34" charset="0"/>
              </a:rPr>
              <a:t>啃老族</a:t>
            </a:r>
            <a:r>
              <a:rPr lang="en-US" altLang="ja-JP" sz="2000" b="0" i="0" dirty="0">
                <a:solidFill>
                  <a:schemeClr val="bg1"/>
                </a:solidFill>
                <a:effectLst/>
                <a:latin typeface="Segoe UI" panose="020B0502040204020203" pitchFamily="34" charset="0"/>
              </a:rPr>
              <a:t> </a:t>
            </a:r>
            <a:r>
              <a:rPr lang="en-US" sz="2000" b="1" dirty="0">
                <a:solidFill>
                  <a:schemeClr val="bg1"/>
                </a:solidFill>
                <a:effectLst/>
                <a:ea typeface="Times New Roman" panose="02020603050405020304" pitchFamily="18" charset="0"/>
              </a:rPr>
              <a:t>“feed off their parents”</a:t>
            </a:r>
            <a:endParaRPr lang="en-US" sz="2000" dirty="0">
              <a:solidFill>
                <a:schemeClr val="bg1"/>
              </a:solidFill>
            </a:endParaRPr>
          </a:p>
        </p:txBody>
      </p:sp>
    </p:spTree>
    <p:extLst>
      <p:ext uri="{BB962C8B-B14F-4D97-AF65-F5344CB8AC3E}">
        <p14:creationId xmlns:p14="http://schemas.microsoft.com/office/powerpoint/2010/main" val="2985420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at a table eating&#10;&#10;Description automatically generated with low confidence">
            <a:extLst>
              <a:ext uri="{FF2B5EF4-FFF2-40B4-BE49-F238E27FC236}">
                <a16:creationId xmlns:a16="http://schemas.microsoft.com/office/drawing/2014/main" id="{93B5970C-7208-BC78-EF64-715C9BEBB26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761" y="-1"/>
            <a:ext cx="6275574" cy="4540469"/>
          </a:xfrm>
          <a:prstGeom prst="rect">
            <a:avLst/>
          </a:prstGeom>
        </p:spPr>
      </p:pic>
      <p:sp>
        <p:nvSpPr>
          <p:cNvPr id="2" name="TextBox 1">
            <a:extLst>
              <a:ext uri="{FF2B5EF4-FFF2-40B4-BE49-F238E27FC236}">
                <a16:creationId xmlns:a16="http://schemas.microsoft.com/office/drawing/2014/main" id="{4564A943-74C5-118B-C2BE-BCDB63E6136E}"/>
              </a:ext>
            </a:extLst>
          </p:cNvPr>
          <p:cNvSpPr txBox="1"/>
          <p:nvPr/>
        </p:nvSpPr>
        <p:spPr>
          <a:xfrm>
            <a:off x="46368" y="4693787"/>
            <a:ext cx="6378528" cy="2369880"/>
          </a:xfrm>
          <a:prstGeom prst="rect">
            <a:avLst/>
          </a:prstGeom>
          <a:noFill/>
        </p:spPr>
        <p:txBody>
          <a:bodyPr wrap="square" rtlCol="0">
            <a:spAutoFit/>
          </a:bodyPr>
          <a:lstStyle/>
          <a:p>
            <a:r>
              <a:rPr lang="en-US" sz="4000" b="1" dirty="0">
                <a:solidFill>
                  <a:srgbClr val="000000"/>
                </a:solidFill>
                <a:effectLst/>
                <a:ea typeface="Times New Roman" panose="02020603050405020304" pitchFamily="18" charset="0"/>
              </a:rPr>
              <a:t>3. LARGEST INTERNAL MIGRATION IN CONTEMPORARY CHINA  </a:t>
            </a:r>
            <a:endParaRPr lang="en-US" sz="4000" b="1" dirty="0">
              <a:solidFill>
                <a:srgbClr val="000000"/>
              </a:solidFill>
              <a:ea typeface="Times New Roman" panose="02020603050405020304" pitchFamily="18" charset="0"/>
            </a:endParaRPr>
          </a:p>
          <a:p>
            <a:endParaRPr lang="en-US" sz="2800" b="1" dirty="0">
              <a:solidFill>
                <a:srgbClr val="FF0000"/>
              </a:solidFill>
            </a:endParaRPr>
          </a:p>
        </p:txBody>
      </p:sp>
      <p:sp>
        <p:nvSpPr>
          <p:cNvPr id="4" name="TextBox 3">
            <a:extLst>
              <a:ext uri="{FF2B5EF4-FFF2-40B4-BE49-F238E27FC236}">
                <a16:creationId xmlns:a16="http://schemas.microsoft.com/office/drawing/2014/main" id="{D2744156-E511-C80D-0252-457849C6D3E0}"/>
              </a:ext>
            </a:extLst>
          </p:cNvPr>
          <p:cNvSpPr txBox="1"/>
          <p:nvPr/>
        </p:nvSpPr>
        <p:spPr>
          <a:xfrm>
            <a:off x="6422239" y="135791"/>
            <a:ext cx="5673855" cy="6586418"/>
          </a:xfrm>
          <a:prstGeom prst="rect">
            <a:avLst/>
          </a:prstGeom>
          <a:noFill/>
        </p:spPr>
        <p:txBody>
          <a:bodyPr wrap="square" rtlCol="0">
            <a:spAutoFit/>
          </a:bodyPr>
          <a:lstStyle/>
          <a:p>
            <a:pPr marL="0" marR="0">
              <a:spcBef>
                <a:spcPts val="0"/>
              </a:spcBef>
              <a:spcAft>
                <a:spcPts val="0"/>
              </a:spcAft>
            </a:pPr>
            <a:endParaRPr lang="en-US" sz="1200" dirty="0">
              <a:latin typeface="+mj-lt"/>
              <a:ea typeface="Times New Roman" panose="02020603050405020304" pitchFamily="18" charset="0"/>
            </a:endParaRPr>
          </a:p>
          <a:p>
            <a:pPr marL="0" marR="0">
              <a:spcBef>
                <a:spcPts val="0"/>
              </a:spcBef>
              <a:spcAft>
                <a:spcPts val="0"/>
              </a:spcAft>
            </a:pPr>
            <a:r>
              <a:rPr lang="en-US" sz="2600" b="1" dirty="0">
                <a:ea typeface="Times New Roman" panose="02020603050405020304" pitchFamily="18" charset="0"/>
              </a:rPr>
              <a:t>With</a:t>
            </a:r>
            <a:r>
              <a:rPr lang="en-US" sz="2600" b="1" dirty="0">
                <a:effectLst/>
                <a:ea typeface="Times New Roman" panose="02020603050405020304" pitchFamily="18" charset="0"/>
              </a:rPr>
              <a:t> Deng’s reforms, the “floating population” </a:t>
            </a:r>
            <a:r>
              <a:rPr lang="en-US" sz="2600" b="1" i="1" dirty="0">
                <a:effectLst/>
              </a:rPr>
              <a:t>(</a:t>
            </a:r>
            <a:r>
              <a:rPr lang="en-US" sz="2600" b="1" i="1" dirty="0" err="1">
                <a:effectLst/>
              </a:rPr>
              <a:t>liudong</a:t>
            </a:r>
            <a:r>
              <a:rPr lang="en-US" sz="2600" b="1" i="1" dirty="0">
                <a:effectLst/>
              </a:rPr>
              <a:t> </a:t>
            </a:r>
            <a:r>
              <a:rPr lang="en-US" sz="2600" b="1" i="1" dirty="0" err="1">
                <a:effectLst/>
              </a:rPr>
              <a:t>renkou</a:t>
            </a:r>
            <a:r>
              <a:rPr lang="en-US" sz="2600" b="1" i="1" dirty="0">
                <a:effectLst/>
              </a:rPr>
              <a:t>)</a:t>
            </a:r>
            <a:r>
              <a:rPr lang="en-US" sz="2600" b="1" i="1" dirty="0">
                <a:effectLst/>
                <a:ea typeface="Times New Roman" panose="02020603050405020304" pitchFamily="18" charset="0"/>
              </a:rPr>
              <a:t> </a:t>
            </a:r>
            <a:r>
              <a:rPr lang="en-US" sz="2600" b="1" dirty="0">
                <a:effectLst/>
                <a:ea typeface="Times New Roman" panose="02020603050405020304" pitchFamily="18" charset="0"/>
              </a:rPr>
              <a:t>grew from 6.57 million migrants in 1982 to 376 million in late 2020. </a:t>
            </a:r>
            <a:endParaRPr lang="en-US" sz="2600" b="1" dirty="0">
              <a:ea typeface="Times New Roman" panose="02020603050405020304" pitchFamily="18" charset="0"/>
            </a:endParaRPr>
          </a:p>
          <a:p>
            <a:pPr marL="0" marR="0">
              <a:spcBef>
                <a:spcPts val="0"/>
              </a:spcBef>
              <a:spcAft>
                <a:spcPts val="0"/>
              </a:spcAft>
            </a:pPr>
            <a:endParaRPr lang="en-US" sz="1000" b="1" dirty="0">
              <a:effectLst/>
              <a:ea typeface="Times New Roman" panose="02020603050405020304" pitchFamily="18" charset="0"/>
            </a:endParaRPr>
          </a:p>
          <a:p>
            <a:pPr marL="0" marR="0">
              <a:spcBef>
                <a:spcPts val="0"/>
              </a:spcBef>
              <a:spcAft>
                <a:spcPts val="0"/>
              </a:spcAft>
            </a:pPr>
            <a:r>
              <a:rPr lang="en-US" sz="2600" b="1" dirty="0">
                <a:ea typeface="Times New Roman" panose="02020603050405020304" pitchFamily="18" charset="0"/>
              </a:rPr>
              <a:t>O</a:t>
            </a:r>
            <a:r>
              <a:rPr lang="en-US" sz="2600" b="1" dirty="0">
                <a:effectLst/>
                <a:ea typeface="Times New Roman" panose="02020603050405020304" pitchFamily="18" charset="0"/>
              </a:rPr>
              <a:t>ne in six people are on the move </a:t>
            </a:r>
            <a:r>
              <a:rPr lang="en-US" sz="2600" b="1" dirty="0">
                <a:solidFill>
                  <a:srgbClr val="000000"/>
                </a:solidFill>
                <a:effectLst/>
                <a:ea typeface="Times New Roman" panose="02020603050405020304" pitchFamily="18" charset="0"/>
              </a:rPr>
              <a:t>–</a:t>
            </a:r>
            <a:r>
              <a:rPr lang="en-US" sz="2600" b="1" dirty="0">
                <a:effectLst/>
                <a:ea typeface="Times New Roman" panose="02020603050405020304" pitchFamily="18" charset="0"/>
              </a:rPr>
              <a:t>  2/3 of them under the age of 35.</a:t>
            </a:r>
          </a:p>
          <a:p>
            <a:pPr marL="0" marR="0">
              <a:spcBef>
                <a:spcPts val="0"/>
              </a:spcBef>
              <a:spcAft>
                <a:spcPts val="0"/>
              </a:spcAft>
            </a:pPr>
            <a:endParaRPr lang="en-US" sz="1000" b="1" dirty="0">
              <a:effectLst/>
              <a:ea typeface="Times New Roman" panose="02020603050405020304" pitchFamily="18" charset="0"/>
            </a:endParaRPr>
          </a:p>
          <a:p>
            <a:r>
              <a:rPr lang="en-US" sz="2600" b="1" dirty="0">
                <a:effectLst/>
                <a:ea typeface="Times New Roman" panose="02020603050405020304" pitchFamily="18" charset="0"/>
                <a:cs typeface="Times New Roman" panose="02020603050405020304" pitchFamily="18" charset="0"/>
              </a:rPr>
              <a:t>Millennial rural-urban migrants are better educated, more sensitive to job discrimination,  more protective of their rights.</a:t>
            </a:r>
          </a:p>
          <a:p>
            <a:r>
              <a:rPr lang="en-US" sz="2600" b="1" dirty="0">
                <a:effectLst/>
                <a:ea typeface="Times New Roman" panose="02020603050405020304" pitchFamily="18" charset="0"/>
                <a:cs typeface="Times New Roman" panose="02020603050405020304" pitchFamily="18" charset="0"/>
              </a:rPr>
              <a:t> </a:t>
            </a:r>
          </a:p>
          <a:p>
            <a:r>
              <a:rPr lang="en-US" sz="2600" b="1" dirty="0">
                <a:effectLst/>
                <a:ea typeface="Times New Roman" panose="02020603050405020304" pitchFamily="18" charset="0"/>
                <a:cs typeface="Open Sans" panose="020B0606030504020204" pitchFamily="34" charset="0"/>
              </a:rPr>
              <a:t>The “floating population” is no longer “floating.”</a:t>
            </a:r>
            <a:endParaRPr lang="en-US" sz="2600" b="1" dirty="0">
              <a:effectLst/>
              <a:ea typeface="Times New Roman" panose="02020603050405020304" pitchFamily="18" charset="0"/>
            </a:endParaRPr>
          </a:p>
        </p:txBody>
      </p:sp>
      <p:sp>
        <p:nvSpPr>
          <p:cNvPr id="6" name="TextBox 5">
            <a:extLst>
              <a:ext uri="{FF2B5EF4-FFF2-40B4-BE49-F238E27FC236}">
                <a16:creationId xmlns:a16="http://schemas.microsoft.com/office/drawing/2014/main" id="{368ABBC2-FA92-9DEF-CA1E-552D853EBEA8}"/>
              </a:ext>
            </a:extLst>
          </p:cNvPr>
          <p:cNvSpPr txBox="1"/>
          <p:nvPr/>
        </p:nvSpPr>
        <p:spPr>
          <a:xfrm>
            <a:off x="146665" y="136635"/>
            <a:ext cx="3384811" cy="1200329"/>
          </a:xfrm>
          <a:prstGeom prst="rect">
            <a:avLst/>
          </a:prstGeom>
          <a:noFill/>
        </p:spPr>
        <p:txBody>
          <a:bodyPr wrap="square" rtlCol="0">
            <a:spAutoFit/>
          </a:bodyPr>
          <a:lstStyle/>
          <a:p>
            <a:r>
              <a:rPr lang="en-US" sz="3600" b="1" dirty="0">
                <a:solidFill>
                  <a:srgbClr val="FF0000"/>
                </a:solidFill>
                <a:latin typeface="Bradley Hand" pitchFamily="2" charset="77"/>
              </a:rPr>
              <a:t>Today’s youth are a product of</a:t>
            </a:r>
          </a:p>
        </p:txBody>
      </p:sp>
    </p:spTree>
    <p:extLst>
      <p:ext uri="{BB962C8B-B14F-4D97-AF65-F5344CB8AC3E}">
        <p14:creationId xmlns:p14="http://schemas.microsoft.com/office/powerpoint/2010/main" val="162847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05DDAF-7C2F-52E7-EED2-475A0CA6CC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378207" y="2156826"/>
            <a:ext cx="5988485" cy="2965099"/>
          </a:xfrm>
          <a:prstGeom prst="rect">
            <a:avLst/>
          </a:prstGeom>
        </p:spPr>
      </p:pic>
      <p:sp>
        <p:nvSpPr>
          <p:cNvPr id="12" name="TextBox 11">
            <a:extLst>
              <a:ext uri="{FF2B5EF4-FFF2-40B4-BE49-F238E27FC236}">
                <a16:creationId xmlns:a16="http://schemas.microsoft.com/office/drawing/2014/main" id="{73BC733B-11C6-9F37-D784-2E3C95CD6B73}"/>
              </a:ext>
            </a:extLst>
          </p:cNvPr>
          <p:cNvSpPr txBox="1"/>
          <p:nvPr/>
        </p:nvSpPr>
        <p:spPr>
          <a:xfrm>
            <a:off x="3262184" y="106524"/>
            <a:ext cx="8929816" cy="8094524"/>
          </a:xfrm>
          <a:prstGeom prst="rect">
            <a:avLst/>
          </a:prstGeom>
          <a:noFill/>
        </p:spPr>
        <p:txBody>
          <a:bodyPr wrap="square" rtlCol="0">
            <a:spAutoFit/>
          </a:bodyPr>
          <a:lstStyle/>
          <a:p>
            <a:endParaRPr lang="en-US" sz="1400" dirty="0">
              <a:latin typeface="+mj-lt"/>
            </a:endParaRPr>
          </a:p>
          <a:p>
            <a:r>
              <a:rPr lang="en-US" sz="3200" b="1" dirty="0"/>
              <a:t>4. THE IMPACT OF THE ONE-CHILD POLICY</a:t>
            </a:r>
          </a:p>
          <a:p>
            <a:pPr marL="0" marR="0">
              <a:spcBef>
                <a:spcPts val="0"/>
              </a:spcBef>
              <a:spcAft>
                <a:spcPts val="0"/>
              </a:spcAft>
            </a:pPr>
            <a:endParaRPr lang="en-US" sz="1800" b="1" dirty="0">
              <a:solidFill>
                <a:srgbClr val="000000"/>
              </a:solidFill>
              <a:effectLst/>
              <a:latin typeface="Cochin" panose="02000603020000020003" pitchFamily="2" charset="0"/>
              <a:ea typeface="Times New Roman" panose="02020603050405020304" pitchFamily="18" charset="0"/>
            </a:endParaRPr>
          </a:p>
          <a:p>
            <a:pPr marL="0" marR="0">
              <a:spcBef>
                <a:spcPts val="0"/>
              </a:spcBef>
              <a:spcAft>
                <a:spcPts val="0"/>
              </a:spcAft>
            </a:pPr>
            <a:r>
              <a:rPr lang="en-US" sz="2200" b="1" dirty="0">
                <a:solidFill>
                  <a:srgbClr val="000000"/>
                </a:solidFill>
                <a:ea typeface="Times New Roman" panose="02020603050405020304" pitchFamily="18" charset="0"/>
              </a:rPr>
              <a:t>China’s one-child policy began in 1980.</a:t>
            </a:r>
          </a:p>
          <a:p>
            <a:pPr marL="0" marR="0">
              <a:spcBef>
                <a:spcPts val="0"/>
              </a:spcBef>
              <a:spcAft>
                <a:spcPts val="0"/>
              </a:spcAft>
            </a:pPr>
            <a:r>
              <a:rPr lang="en-US" sz="2200" b="1" i="0" dirty="0">
                <a:solidFill>
                  <a:srgbClr val="222222"/>
                </a:solidFill>
                <a:effectLst/>
              </a:rPr>
              <a:t>It led to sex-selective abortions or infanticide targeting girls, because of a centuries-old social preference for boys.</a:t>
            </a:r>
            <a:endParaRPr lang="en-US" sz="2200" b="1" dirty="0">
              <a:solidFill>
                <a:srgbClr val="000000"/>
              </a:solidFill>
              <a:ea typeface="Times New Roman" panose="02020603050405020304" pitchFamily="18" charset="0"/>
            </a:endParaRPr>
          </a:p>
          <a:p>
            <a:pPr marL="0" marR="0">
              <a:spcBef>
                <a:spcPts val="0"/>
              </a:spcBef>
              <a:spcAft>
                <a:spcPts val="0"/>
              </a:spcAft>
            </a:pPr>
            <a:endParaRPr lang="en-US" sz="900" b="1" dirty="0">
              <a:solidFill>
                <a:srgbClr val="000000"/>
              </a:solidFill>
              <a:effectLst/>
              <a:ea typeface="Times New Roman" panose="02020603050405020304" pitchFamily="18" charset="0"/>
            </a:endParaRPr>
          </a:p>
          <a:p>
            <a:pPr marL="0" marR="0">
              <a:spcBef>
                <a:spcPts val="0"/>
              </a:spcBef>
              <a:spcAft>
                <a:spcPts val="0"/>
              </a:spcAft>
            </a:pPr>
            <a:r>
              <a:rPr lang="en-US" sz="2200" b="1" dirty="0">
                <a:solidFill>
                  <a:srgbClr val="000000"/>
                </a:solidFill>
                <a:effectLst/>
                <a:ea typeface="Times New Roman" panose="02020603050405020304" pitchFamily="18" charset="0"/>
              </a:rPr>
              <a:t>Family miniaturization and declining birthrates has changed the intergenerational relationship and the manner of raising children. </a:t>
            </a:r>
          </a:p>
          <a:p>
            <a:pPr marL="0" marR="0">
              <a:spcBef>
                <a:spcPts val="0"/>
              </a:spcBef>
              <a:spcAft>
                <a:spcPts val="0"/>
              </a:spcAft>
            </a:pPr>
            <a:endParaRPr lang="en-US" sz="900" b="1" dirty="0">
              <a:solidFill>
                <a:srgbClr val="000000"/>
              </a:solidFill>
              <a:ea typeface="Times New Roman" panose="02020603050405020304" pitchFamily="18" charset="0"/>
            </a:endParaRPr>
          </a:p>
          <a:p>
            <a:pPr marL="0" marR="0">
              <a:spcBef>
                <a:spcPts val="0"/>
              </a:spcBef>
              <a:spcAft>
                <a:spcPts val="0"/>
              </a:spcAft>
            </a:pPr>
            <a:r>
              <a:rPr lang="en-US" sz="2200" b="1" dirty="0">
                <a:solidFill>
                  <a:srgbClr val="000000"/>
                </a:solidFill>
                <a:effectLst/>
                <a:ea typeface="Times New Roman" panose="02020603050405020304" pitchFamily="18" charset="0"/>
              </a:rPr>
              <a:t>Are Chinese youth </a:t>
            </a:r>
            <a:r>
              <a:rPr lang="en-US" sz="2200" b="1" dirty="0">
                <a:solidFill>
                  <a:srgbClr val="000000"/>
                </a:solidFill>
                <a:effectLst/>
                <a:ea typeface="Times New Roman" panose="02020603050405020304" pitchFamily="18" charset="0"/>
                <a:cs typeface="Times New Roman" panose="02020603050405020304" pitchFamily="18" charset="0"/>
              </a:rPr>
              <a:t>the most spoiled generation in Chinese history? </a:t>
            </a:r>
          </a:p>
          <a:p>
            <a:pPr marL="0" marR="0">
              <a:spcBef>
                <a:spcPts val="0"/>
              </a:spcBef>
              <a:spcAft>
                <a:spcPts val="0"/>
              </a:spcAft>
            </a:pPr>
            <a:r>
              <a:rPr lang="en-US" sz="2200" b="1" dirty="0">
                <a:solidFill>
                  <a:srgbClr val="000000"/>
                </a:solidFill>
                <a:effectLst/>
                <a:ea typeface="Times New Roman" panose="02020603050405020304" pitchFamily="18" charset="0"/>
                <a:cs typeface="Times New Roman" panose="02020603050405020304" pitchFamily="18" charset="0"/>
              </a:rPr>
              <a:t>These “little emperors” are the center of the 4-2-1 family structure with care and attention from two parents and four grandparents. </a:t>
            </a:r>
          </a:p>
          <a:p>
            <a:pPr marL="0" marR="0">
              <a:spcBef>
                <a:spcPts val="0"/>
              </a:spcBef>
              <a:spcAft>
                <a:spcPts val="0"/>
              </a:spcAft>
            </a:pPr>
            <a:endParaRPr lang="en-US" sz="1100" b="1" dirty="0">
              <a:solidFill>
                <a:srgbClr val="000000"/>
              </a:solidFill>
              <a:effectLst/>
              <a:ea typeface="Times New Roman" panose="02020603050405020304" pitchFamily="18" charset="0"/>
              <a:cs typeface="Times New Roman" panose="02020603050405020304" pitchFamily="18" charset="0"/>
            </a:endParaRPr>
          </a:p>
          <a:p>
            <a:pPr marL="0" marR="0">
              <a:spcBef>
                <a:spcPts val="0"/>
              </a:spcBef>
              <a:spcAft>
                <a:spcPts val="0"/>
              </a:spcAft>
            </a:pPr>
            <a:r>
              <a:rPr lang="en-US" sz="2200" b="1" dirty="0">
                <a:solidFill>
                  <a:srgbClr val="000000"/>
                </a:solidFill>
                <a:effectLst/>
                <a:ea typeface="Times New Roman" panose="02020603050405020304" pitchFamily="18" charset="0"/>
                <a:cs typeface="Times New Roman" panose="02020603050405020304" pitchFamily="18" charset="0"/>
              </a:rPr>
              <a:t>Deemed to be “timorous, caution, phobic, antisocial, willful, childish, selfish, jealous, bad-tempered, stubborn, highly unstable, </a:t>
            </a:r>
            <a:r>
              <a:rPr lang="en-US" sz="2200" b="1" dirty="0" err="1">
                <a:solidFill>
                  <a:srgbClr val="000000"/>
                </a:solidFill>
                <a:effectLst/>
                <a:ea typeface="Times New Roman" panose="02020603050405020304" pitchFamily="18" charset="0"/>
                <a:cs typeface="Times New Roman" panose="02020603050405020304" pitchFamily="18" charset="0"/>
              </a:rPr>
              <a:t>undersocialized</a:t>
            </a:r>
            <a:r>
              <a:rPr lang="en-US" sz="2200" b="1" dirty="0">
                <a:solidFill>
                  <a:srgbClr val="000000"/>
                </a:solidFill>
                <a:effectLst/>
                <a:ea typeface="Times New Roman" panose="02020603050405020304" pitchFamily="18" charset="0"/>
                <a:cs typeface="Times New Roman" panose="02020603050405020304" pitchFamily="18" charset="0"/>
              </a:rPr>
              <a:t>, underdeveloped and lack in quality and moral fiber.’</a:t>
            </a:r>
            <a:r>
              <a:rPr lang="en-US" sz="2200" b="1" dirty="0">
                <a:effectLst/>
              </a:rPr>
              <a:t> </a:t>
            </a:r>
          </a:p>
          <a:p>
            <a:endParaRPr lang="en-US" sz="1800" dirty="0">
              <a:solidFill>
                <a:srgbClr val="000000"/>
              </a:solidFill>
              <a:effectLst/>
              <a:ea typeface="Times New Roman" panose="02020603050405020304" pitchFamily="18" charset="0"/>
            </a:endParaRPr>
          </a:p>
          <a:p>
            <a:pPr marL="0" marR="0">
              <a:spcBef>
                <a:spcPts val="0"/>
              </a:spcBef>
              <a:spcAft>
                <a:spcPts val="0"/>
              </a:spcAft>
            </a:pPr>
            <a:endParaRPr lang="en-US" sz="1800" b="1" dirty="0">
              <a:solidFill>
                <a:srgbClr val="000000"/>
              </a:solidFill>
              <a:effectLst/>
              <a:latin typeface="+mj-lt"/>
              <a:ea typeface="Times New Roman" panose="02020603050405020304" pitchFamily="18" charset="0"/>
            </a:endParaRPr>
          </a:p>
          <a:p>
            <a:pPr marL="0" marR="0">
              <a:spcBef>
                <a:spcPts val="0"/>
              </a:spcBef>
              <a:spcAft>
                <a:spcPts val="0"/>
              </a:spcAft>
            </a:pPr>
            <a:endParaRPr lang="en-US" b="1" dirty="0">
              <a:solidFill>
                <a:srgbClr val="000000"/>
              </a:solidFill>
              <a:latin typeface="+mj-lt"/>
              <a:ea typeface="Times New Roman" panose="02020603050405020304" pitchFamily="18" charset="0"/>
            </a:endParaRPr>
          </a:p>
          <a:p>
            <a:endParaRPr lang="en-US" sz="3200" dirty="0">
              <a:latin typeface="+mj-lt"/>
            </a:endParaRPr>
          </a:p>
        </p:txBody>
      </p:sp>
      <p:sp>
        <p:nvSpPr>
          <p:cNvPr id="14" name="TextBox 13">
            <a:extLst>
              <a:ext uri="{FF2B5EF4-FFF2-40B4-BE49-F238E27FC236}">
                <a16:creationId xmlns:a16="http://schemas.microsoft.com/office/drawing/2014/main" id="{71B553A1-CA4F-DFCF-CC65-987935EC780D}"/>
              </a:ext>
            </a:extLst>
          </p:cNvPr>
          <p:cNvSpPr txBox="1"/>
          <p:nvPr/>
        </p:nvSpPr>
        <p:spPr>
          <a:xfrm>
            <a:off x="-7812" y="106524"/>
            <a:ext cx="3247697" cy="1077218"/>
          </a:xfrm>
          <a:prstGeom prst="rect">
            <a:avLst/>
          </a:prstGeom>
          <a:noFill/>
        </p:spPr>
        <p:txBody>
          <a:bodyPr wrap="square">
            <a:spAutoFit/>
          </a:bodyPr>
          <a:lstStyle/>
          <a:p>
            <a:r>
              <a:rPr lang="en-US" sz="3200" b="1" dirty="0">
                <a:solidFill>
                  <a:srgbClr val="FF0000"/>
                </a:solidFill>
                <a:latin typeface="Bradley Hand" pitchFamily="2" charset="77"/>
              </a:rPr>
              <a:t> Today’s youth </a:t>
            </a:r>
          </a:p>
          <a:p>
            <a:r>
              <a:rPr lang="en-US" sz="3200" b="1" dirty="0">
                <a:solidFill>
                  <a:srgbClr val="FF0000"/>
                </a:solidFill>
                <a:latin typeface="Bradley Hand" pitchFamily="2" charset="77"/>
              </a:rPr>
              <a:t> are a product of</a:t>
            </a:r>
            <a:endParaRPr lang="en-US" sz="3200" b="1" dirty="0">
              <a:solidFill>
                <a:srgbClr val="FF0000"/>
              </a:solidFill>
            </a:endParaRPr>
          </a:p>
        </p:txBody>
      </p:sp>
    </p:spTree>
    <p:extLst>
      <p:ext uri="{BB962C8B-B14F-4D97-AF65-F5344CB8AC3E}">
        <p14:creationId xmlns:p14="http://schemas.microsoft.com/office/powerpoint/2010/main" val="4290099370"/>
      </p:ext>
    </p:extLst>
  </p:cSld>
  <p:clrMapOvr>
    <a:masterClrMapping/>
  </p:clrMapOvr>
</p:sld>
</file>

<file path=ppt/theme/theme1.xml><?xml version="1.0" encoding="utf-8"?>
<a:theme xmlns:a="http://schemas.openxmlformats.org/drawingml/2006/main" name="Matrix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Custom 4">
      <a:majorFont>
        <a:latin typeface="Bahnschrif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rixVTI" id="{A2576CCC-A559-4FD4-A542-772649F65A84}" vid="{5CBC41A9-80A0-44C6-90CD-6D86303435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5049</TotalTime>
  <Words>2020</Words>
  <Application>Microsoft Macintosh PowerPoint</Application>
  <PresentationFormat>Widescreen</PresentationFormat>
  <Paragraphs>176</Paragraphs>
  <Slides>16</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Arial</vt:lpstr>
      <vt:lpstr>Avenir Next LT Pro</vt:lpstr>
      <vt:lpstr>Bahnschrift</vt:lpstr>
      <vt:lpstr>Bradley Hand</vt:lpstr>
      <vt:lpstr>Calibri</vt:lpstr>
      <vt:lpstr>Calibri Light</vt:lpstr>
      <vt:lpstr>Cochin</vt:lpstr>
      <vt:lpstr>Font Roboto</vt:lpstr>
      <vt:lpstr>inherit</vt:lpstr>
      <vt:lpstr>Merriweather</vt:lpstr>
      <vt:lpstr>Segoe UI</vt:lpstr>
      <vt:lpstr>Times New Roman</vt:lpstr>
      <vt:lpstr>Wingdings</vt:lpstr>
      <vt:lpstr>MatrixVTI</vt:lpstr>
      <vt:lpstr> Behind the White Paper    Chinese Youth</vt:lpstr>
      <vt:lpstr>What was I thinking? </vt:lpstr>
      <vt:lpstr>         </vt:lpstr>
      <vt:lpstr>What factors have shaped China’s Millennial Generation?  And are continuing to shape her younger generations?  Today’s youth are a product of </vt:lpstr>
      <vt:lpstr> Today’s youth are a product of</vt:lpstr>
      <vt:lpstr>PowerPoint Presentation</vt:lpstr>
      <vt:lpstr>PowerPoint Presentation</vt:lpstr>
      <vt:lpstr>PowerPoint Presentation</vt:lpstr>
      <vt:lpstr>PowerPoint Presentation</vt:lpstr>
      <vt:lpstr>PowerPoint Presentation</vt:lpstr>
      <vt:lpstr> Today’s Youth are a product of 5. THE ARRIVAL OF THE INTERNET &amp; SOCIAL MEDIA</vt:lpstr>
      <vt:lpstr>PowerPoint Presentation</vt:lpstr>
      <vt:lpstr>PowerPoint Presentation</vt:lpstr>
      <vt:lpstr> “The growing diversity among young both in terms of comparisons with previous generations and among millennials themselves is evident in virtually all domains — from consumption, lifestyle, and attitude about sex and marriage to social tolerance, political behavior, national identity, and world view.”  They share the sense that the older generation has saddled them with enormous issues.</vt:lpstr>
      <vt:lpstr>Go Team!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Chinese Youth</dc:title>
  <dc:creator>William E. Neighbor</dc:creator>
  <cp:lastModifiedBy>Jeremy D Pritchard</cp:lastModifiedBy>
  <cp:revision>116</cp:revision>
  <dcterms:created xsi:type="dcterms:W3CDTF">2023-01-28T17:51:40Z</dcterms:created>
  <dcterms:modified xsi:type="dcterms:W3CDTF">2023-11-20T19:35:29Z</dcterms:modified>
</cp:coreProperties>
</file>