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6"/>
  </p:notes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1E4E7D-5F33-4BCF-B04C-5638E6434751}" v="2" dt="2023-10-09T15:40:57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93CD3-D8BA-46C5-A978-1994ACDC716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3D8D4B-9347-4629-9BAD-CF875A98CF80}">
      <dgm:prSet phldrT="[Text]"/>
      <dgm:spPr/>
      <dgm:t>
        <a:bodyPr/>
        <a:lstStyle/>
        <a:p>
          <a:r>
            <a:rPr lang="en-US"/>
            <a:t>Start with Worksheet Rollout </a:t>
          </a:r>
          <a:r>
            <a:rPr lang="en-US">
              <a:solidFill>
                <a:srgbClr val="FFFF00"/>
              </a:solidFill>
            </a:rPr>
            <a:t>(Lacey)</a:t>
          </a:r>
        </a:p>
      </dgm:t>
    </dgm:pt>
    <dgm:pt modelId="{4AC8B1E6-0666-4905-98E3-105DF493080B}" type="parTrans" cxnId="{BED24667-13E3-4FD0-A012-A1081E4DA4C7}">
      <dgm:prSet/>
      <dgm:spPr/>
      <dgm:t>
        <a:bodyPr/>
        <a:lstStyle/>
        <a:p>
          <a:endParaRPr lang="en-US"/>
        </a:p>
      </dgm:t>
    </dgm:pt>
    <dgm:pt modelId="{4C4A5B9E-25D2-400E-9F01-4DE89920658C}" type="sibTrans" cxnId="{BED24667-13E3-4FD0-A012-A1081E4DA4C7}">
      <dgm:prSet/>
      <dgm:spPr/>
      <dgm:t>
        <a:bodyPr/>
        <a:lstStyle/>
        <a:p>
          <a:endParaRPr lang="en-US"/>
        </a:p>
      </dgm:t>
    </dgm:pt>
    <dgm:pt modelId="{B0D4BA42-BCA8-41B0-BC5E-FEBCC8A5D87E}">
      <dgm:prSet phldrT="[Text]"/>
      <dgm:spPr/>
      <dgm:t>
        <a:bodyPr/>
        <a:lstStyle/>
        <a:p>
          <a:r>
            <a:rPr lang="en-US"/>
            <a:t>Unit Input </a:t>
          </a:r>
          <a:r>
            <a:rPr lang="en-US">
              <a:solidFill>
                <a:srgbClr val="FFFF00"/>
              </a:solidFill>
            </a:rPr>
            <a:t>(Staff and Faculty)</a:t>
          </a:r>
        </a:p>
      </dgm:t>
    </dgm:pt>
    <dgm:pt modelId="{8B9FCBFB-2792-46EE-8A82-8E5AE585BEEA}" type="parTrans" cxnId="{F89E2C19-105A-421C-A169-08F8A6613EDB}">
      <dgm:prSet/>
      <dgm:spPr/>
      <dgm:t>
        <a:bodyPr/>
        <a:lstStyle/>
        <a:p>
          <a:endParaRPr lang="en-US"/>
        </a:p>
      </dgm:t>
    </dgm:pt>
    <dgm:pt modelId="{2990B210-7E76-4C60-8D57-296EB3A2CBBC}" type="sibTrans" cxnId="{F89E2C19-105A-421C-A169-08F8A6613EDB}">
      <dgm:prSet/>
      <dgm:spPr/>
      <dgm:t>
        <a:bodyPr/>
        <a:lstStyle/>
        <a:p>
          <a:endParaRPr lang="en-US"/>
        </a:p>
      </dgm:t>
    </dgm:pt>
    <dgm:pt modelId="{ABAFF64A-88FA-44CC-992B-AD455FB8D1B4}">
      <dgm:prSet phldrT="[Text]"/>
      <dgm:spPr/>
      <dgm:t>
        <a:bodyPr/>
        <a:lstStyle/>
        <a:p>
          <a:r>
            <a:rPr lang="en-US"/>
            <a:t>Stakeholder Engagement </a:t>
          </a:r>
          <a:r>
            <a:rPr lang="en-US">
              <a:solidFill>
                <a:srgbClr val="FFFF00"/>
              </a:solidFill>
            </a:rPr>
            <a:t>(Outreach to Internal or External)</a:t>
          </a:r>
        </a:p>
      </dgm:t>
    </dgm:pt>
    <dgm:pt modelId="{8F4C9B8E-16B9-4D58-AFD2-7435526B2A9A}" type="parTrans" cxnId="{490F6C37-E2BC-437F-A5CB-F0E632D877BC}">
      <dgm:prSet/>
      <dgm:spPr/>
      <dgm:t>
        <a:bodyPr/>
        <a:lstStyle/>
        <a:p>
          <a:endParaRPr lang="en-US"/>
        </a:p>
      </dgm:t>
    </dgm:pt>
    <dgm:pt modelId="{BFED7D6A-680B-4259-9810-E4FAFF500E16}" type="sibTrans" cxnId="{490F6C37-E2BC-437F-A5CB-F0E632D877BC}">
      <dgm:prSet/>
      <dgm:spPr/>
      <dgm:t>
        <a:bodyPr/>
        <a:lstStyle/>
        <a:p>
          <a:endParaRPr lang="en-US"/>
        </a:p>
      </dgm:t>
    </dgm:pt>
    <dgm:pt modelId="{15E918E9-7F95-46D3-B66C-B64561CB7B1E}">
      <dgm:prSet phldrT="[Text]"/>
      <dgm:spPr/>
      <dgm:t>
        <a:bodyPr/>
        <a:lstStyle/>
        <a:p>
          <a:r>
            <a:rPr lang="en-US"/>
            <a:t>Workshopping Documents </a:t>
          </a:r>
          <a:r>
            <a:rPr lang="en-US">
              <a:solidFill>
                <a:srgbClr val="FFFF00"/>
              </a:solidFill>
            </a:rPr>
            <a:t>(Steering Committee)</a:t>
          </a:r>
        </a:p>
      </dgm:t>
    </dgm:pt>
    <dgm:pt modelId="{A3E1DD8A-992F-4DC5-86F3-F44F5257A214}" type="parTrans" cxnId="{86CC8F36-8401-4E92-B382-9E3C52B4F7E1}">
      <dgm:prSet/>
      <dgm:spPr/>
      <dgm:t>
        <a:bodyPr/>
        <a:lstStyle/>
        <a:p>
          <a:endParaRPr lang="en-US"/>
        </a:p>
      </dgm:t>
    </dgm:pt>
    <dgm:pt modelId="{9C8DCEA2-2C60-47EA-B59C-3F454FA4FDA3}" type="sibTrans" cxnId="{86CC8F36-8401-4E92-B382-9E3C52B4F7E1}">
      <dgm:prSet/>
      <dgm:spPr/>
      <dgm:t>
        <a:bodyPr/>
        <a:lstStyle/>
        <a:p>
          <a:endParaRPr lang="en-US"/>
        </a:p>
      </dgm:t>
    </dgm:pt>
    <dgm:pt modelId="{5FDF6054-4357-4F9E-9483-B209709A617E}">
      <dgm:prSet phldrT="[Text]"/>
      <dgm:spPr/>
      <dgm:t>
        <a:bodyPr/>
        <a:lstStyle/>
        <a:p>
          <a:r>
            <a:rPr lang="en-US"/>
            <a:t>Finalized Consolidated JSIS Document  </a:t>
          </a:r>
          <a:r>
            <a:rPr lang="en-US">
              <a:solidFill>
                <a:srgbClr val="FFFF00"/>
              </a:solidFill>
            </a:rPr>
            <a:t>(Steering Committee)</a:t>
          </a:r>
        </a:p>
      </dgm:t>
    </dgm:pt>
    <dgm:pt modelId="{FA9D2780-C51C-48F5-8A53-144807B9A6F0}" type="parTrans" cxnId="{6E6768F2-E816-48A7-A926-355A19FAD533}">
      <dgm:prSet/>
      <dgm:spPr/>
      <dgm:t>
        <a:bodyPr/>
        <a:lstStyle/>
        <a:p>
          <a:endParaRPr lang="en-US"/>
        </a:p>
      </dgm:t>
    </dgm:pt>
    <dgm:pt modelId="{D99E840F-BF95-46B3-A8AA-7CC2B553B9F3}" type="sibTrans" cxnId="{6E6768F2-E816-48A7-A926-355A19FAD533}">
      <dgm:prSet/>
      <dgm:spPr/>
      <dgm:t>
        <a:bodyPr/>
        <a:lstStyle/>
        <a:p>
          <a:endParaRPr lang="en-US"/>
        </a:p>
      </dgm:t>
    </dgm:pt>
    <dgm:pt modelId="{ADAB4073-24F7-49E5-B2E7-BE8D315544D5}">
      <dgm:prSet phldrT="[Text]"/>
      <dgm:spPr/>
      <dgm:t>
        <a:bodyPr/>
        <a:lstStyle/>
        <a:p>
          <a:r>
            <a:rPr lang="en-US"/>
            <a:t>Finalized Unit Worksheet and share w/Lacey  </a:t>
          </a:r>
          <a:r>
            <a:rPr lang="en-US">
              <a:solidFill>
                <a:srgbClr val="FFFF00"/>
              </a:solidFill>
            </a:rPr>
            <a:t>(Unit Leadership POC)</a:t>
          </a:r>
        </a:p>
      </dgm:t>
    </dgm:pt>
    <dgm:pt modelId="{6E897719-0B82-4E83-9985-353030E35066}" type="parTrans" cxnId="{5C5148DB-2D35-47B9-BA32-75987BDDF833}">
      <dgm:prSet/>
      <dgm:spPr/>
      <dgm:t>
        <a:bodyPr/>
        <a:lstStyle/>
        <a:p>
          <a:endParaRPr lang="en-US"/>
        </a:p>
      </dgm:t>
    </dgm:pt>
    <dgm:pt modelId="{9DEC97CA-0C76-4F28-B125-90622C8B921D}" type="sibTrans" cxnId="{5C5148DB-2D35-47B9-BA32-75987BDDF833}">
      <dgm:prSet/>
      <dgm:spPr/>
      <dgm:t>
        <a:bodyPr/>
        <a:lstStyle/>
        <a:p>
          <a:endParaRPr lang="en-US"/>
        </a:p>
      </dgm:t>
    </dgm:pt>
    <dgm:pt modelId="{1CD9F465-765C-4752-BC03-5898E1BC1676}" type="pres">
      <dgm:prSet presAssocID="{83893CD3-D8BA-46C5-A978-1994ACDC7168}" presName="cycle" presStyleCnt="0">
        <dgm:presLayoutVars>
          <dgm:dir/>
          <dgm:resizeHandles val="exact"/>
        </dgm:presLayoutVars>
      </dgm:prSet>
      <dgm:spPr/>
    </dgm:pt>
    <dgm:pt modelId="{9EF2C7BB-FFB0-44A1-B593-17754122FC83}" type="pres">
      <dgm:prSet presAssocID="{FD3D8D4B-9347-4629-9BAD-CF875A98CF80}" presName="node" presStyleLbl="node1" presStyleIdx="0" presStyleCnt="6">
        <dgm:presLayoutVars>
          <dgm:bulletEnabled val="1"/>
        </dgm:presLayoutVars>
      </dgm:prSet>
      <dgm:spPr/>
    </dgm:pt>
    <dgm:pt modelId="{0C0EF417-6206-48F6-8238-05F514E7700E}" type="pres">
      <dgm:prSet presAssocID="{FD3D8D4B-9347-4629-9BAD-CF875A98CF80}" presName="spNode" presStyleCnt="0"/>
      <dgm:spPr/>
    </dgm:pt>
    <dgm:pt modelId="{64B4DAA9-A457-4F64-85B3-D2CABE103626}" type="pres">
      <dgm:prSet presAssocID="{4C4A5B9E-25D2-400E-9F01-4DE89920658C}" presName="sibTrans" presStyleLbl="sibTrans1D1" presStyleIdx="0" presStyleCnt="6"/>
      <dgm:spPr/>
    </dgm:pt>
    <dgm:pt modelId="{C8B777A4-B628-4087-A6F0-3EB25A3DF011}" type="pres">
      <dgm:prSet presAssocID="{B0D4BA42-BCA8-41B0-BC5E-FEBCC8A5D87E}" presName="node" presStyleLbl="node1" presStyleIdx="1" presStyleCnt="6">
        <dgm:presLayoutVars>
          <dgm:bulletEnabled val="1"/>
        </dgm:presLayoutVars>
      </dgm:prSet>
      <dgm:spPr/>
    </dgm:pt>
    <dgm:pt modelId="{8824DB35-6EA3-4264-B5B1-983089FDFB9C}" type="pres">
      <dgm:prSet presAssocID="{B0D4BA42-BCA8-41B0-BC5E-FEBCC8A5D87E}" presName="spNode" presStyleCnt="0"/>
      <dgm:spPr/>
    </dgm:pt>
    <dgm:pt modelId="{4A354795-4354-410F-AABD-161B52AA5532}" type="pres">
      <dgm:prSet presAssocID="{2990B210-7E76-4C60-8D57-296EB3A2CBBC}" presName="sibTrans" presStyleLbl="sibTrans1D1" presStyleIdx="1" presStyleCnt="6"/>
      <dgm:spPr/>
    </dgm:pt>
    <dgm:pt modelId="{67A3EC3E-F61A-4778-B60D-C8A45176DEF1}" type="pres">
      <dgm:prSet presAssocID="{ABAFF64A-88FA-44CC-992B-AD455FB8D1B4}" presName="node" presStyleLbl="node1" presStyleIdx="2" presStyleCnt="6">
        <dgm:presLayoutVars>
          <dgm:bulletEnabled val="1"/>
        </dgm:presLayoutVars>
      </dgm:prSet>
      <dgm:spPr/>
    </dgm:pt>
    <dgm:pt modelId="{A47CB75A-3805-41EE-83DC-8856AF7E0DB8}" type="pres">
      <dgm:prSet presAssocID="{ABAFF64A-88FA-44CC-992B-AD455FB8D1B4}" presName="spNode" presStyleCnt="0"/>
      <dgm:spPr/>
    </dgm:pt>
    <dgm:pt modelId="{8EFE1DD5-CF22-42FD-AE2A-0F51478EC298}" type="pres">
      <dgm:prSet presAssocID="{BFED7D6A-680B-4259-9810-E4FAFF500E16}" presName="sibTrans" presStyleLbl="sibTrans1D1" presStyleIdx="2" presStyleCnt="6"/>
      <dgm:spPr/>
    </dgm:pt>
    <dgm:pt modelId="{DC609524-DFD0-4BC3-869E-85968291E770}" type="pres">
      <dgm:prSet presAssocID="{ADAB4073-24F7-49E5-B2E7-BE8D315544D5}" presName="node" presStyleLbl="node1" presStyleIdx="3" presStyleCnt="6">
        <dgm:presLayoutVars>
          <dgm:bulletEnabled val="1"/>
        </dgm:presLayoutVars>
      </dgm:prSet>
      <dgm:spPr/>
    </dgm:pt>
    <dgm:pt modelId="{C9F3E71B-C3DA-4014-831E-96F92A55B36D}" type="pres">
      <dgm:prSet presAssocID="{ADAB4073-24F7-49E5-B2E7-BE8D315544D5}" presName="spNode" presStyleCnt="0"/>
      <dgm:spPr/>
    </dgm:pt>
    <dgm:pt modelId="{B8CBD0DB-446D-47AC-BB73-ADE24D0AE7D3}" type="pres">
      <dgm:prSet presAssocID="{9DEC97CA-0C76-4F28-B125-90622C8B921D}" presName="sibTrans" presStyleLbl="sibTrans1D1" presStyleIdx="3" presStyleCnt="6"/>
      <dgm:spPr/>
    </dgm:pt>
    <dgm:pt modelId="{296CF2E8-A59C-4293-A821-6917DFB15751}" type="pres">
      <dgm:prSet presAssocID="{15E918E9-7F95-46D3-B66C-B64561CB7B1E}" presName="node" presStyleLbl="node1" presStyleIdx="4" presStyleCnt="6">
        <dgm:presLayoutVars>
          <dgm:bulletEnabled val="1"/>
        </dgm:presLayoutVars>
      </dgm:prSet>
      <dgm:spPr/>
    </dgm:pt>
    <dgm:pt modelId="{18522DA6-B268-425D-B619-CC3706BB2651}" type="pres">
      <dgm:prSet presAssocID="{15E918E9-7F95-46D3-B66C-B64561CB7B1E}" presName="spNode" presStyleCnt="0"/>
      <dgm:spPr/>
    </dgm:pt>
    <dgm:pt modelId="{1470A10D-C574-430F-9727-24BD6093F843}" type="pres">
      <dgm:prSet presAssocID="{9C8DCEA2-2C60-47EA-B59C-3F454FA4FDA3}" presName="sibTrans" presStyleLbl="sibTrans1D1" presStyleIdx="4" presStyleCnt="6"/>
      <dgm:spPr/>
    </dgm:pt>
    <dgm:pt modelId="{CB423902-BBC8-401B-9024-8BB2ED2347BA}" type="pres">
      <dgm:prSet presAssocID="{5FDF6054-4357-4F9E-9483-B209709A617E}" presName="node" presStyleLbl="node1" presStyleIdx="5" presStyleCnt="6">
        <dgm:presLayoutVars>
          <dgm:bulletEnabled val="1"/>
        </dgm:presLayoutVars>
      </dgm:prSet>
      <dgm:spPr/>
    </dgm:pt>
    <dgm:pt modelId="{A2E6A9F6-B114-419A-A3CC-1FC17C3599ED}" type="pres">
      <dgm:prSet presAssocID="{5FDF6054-4357-4F9E-9483-B209709A617E}" presName="spNode" presStyleCnt="0"/>
      <dgm:spPr/>
    </dgm:pt>
    <dgm:pt modelId="{24017983-E340-4E16-88F9-BC4BB11D4A63}" type="pres">
      <dgm:prSet presAssocID="{D99E840F-BF95-46B3-A8AA-7CC2B553B9F3}" presName="sibTrans" presStyleLbl="sibTrans1D1" presStyleIdx="5" presStyleCnt="6"/>
      <dgm:spPr/>
    </dgm:pt>
  </dgm:ptLst>
  <dgm:cxnLst>
    <dgm:cxn modelId="{077B4508-45DD-4451-AEEA-654081D6719B}" type="presOf" srcId="{BFED7D6A-680B-4259-9810-E4FAFF500E16}" destId="{8EFE1DD5-CF22-42FD-AE2A-0F51478EC298}" srcOrd="0" destOrd="0" presId="urn:microsoft.com/office/officeart/2005/8/layout/cycle5"/>
    <dgm:cxn modelId="{93C4580F-CF7A-4E7A-833A-B6027E2C48EE}" type="presOf" srcId="{15E918E9-7F95-46D3-B66C-B64561CB7B1E}" destId="{296CF2E8-A59C-4293-A821-6917DFB15751}" srcOrd="0" destOrd="0" presId="urn:microsoft.com/office/officeart/2005/8/layout/cycle5"/>
    <dgm:cxn modelId="{F89E2C19-105A-421C-A169-08F8A6613EDB}" srcId="{83893CD3-D8BA-46C5-A978-1994ACDC7168}" destId="{B0D4BA42-BCA8-41B0-BC5E-FEBCC8A5D87E}" srcOrd="1" destOrd="0" parTransId="{8B9FCBFB-2792-46EE-8A82-8E5AE585BEEA}" sibTransId="{2990B210-7E76-4C60-8D57-296EB3A2CBBC}"/>
    <dgm:cxn modelId="{5EB27D35-5793-40DC-BC28-530A0730862D}" type="presOf" srcId="{ADAB4073-24F7-49E5-B2E7-BE8D315544D5}" destId="{DC609524-DFD0-4BC3-869E-85968291E770}" srcOrd="0" destOrd="0" presId="urn:microsoft.com/office/officeart/2005/8/layout/cycle5"/>
    <dgm:cxn modelId="{86CC8F36-8401-4E92-B382-9E3C52B4F7E1}" srcId="{83893CD3-D8BA-46C5-A978-1994ACDC7168}" destId="{15E918E9-7F95-46D3-B66C-B64561CB7B1E}" srcOrd="4" destOrd="0" parTransId="{A3E1DD8A-992F-4DC5-86F3-F44F5257A214}" sibTransId="{9C8DCEA2-2C60-47EA-B59C-3F454FA4FDA3}"/>
    <dgm:cxn modelId="{490F6C37-E2BC-437F-A5CB-F0E632D877BC}" srcId="{83893CD3-D8BA-46C5-A978-1994ACDC7168}" destId="{ABAFF64A-88FA-44CC-992B-AD455FB8D1B4}" srcOrd="2" destOrd="0" parTransId="{8F4C9B8E-16B9-4D58-AFD2-7435526B2A9A}" sibTransId="{BFED7D6A-680B-4259-9810-E4FAFF500E16}"/>
    <dgm:cxn modelId="{662C843F-6A0E-4057-856A-78F9AEEE1159}" type="presOf" srcId="{D99E840F-BF95-46B3-A8AA-7CC2B553B9F3}" destId="{24017983-E340-4E16-88F9-BC4BB11D4A63}" srcOrd="0" destOrd="0" presId="urn:microsoft.com/office/officeart/2005/8/layout/cycle5"/>
    <dgm:cxn modelId="{FE435A5D-51FB-4954-9CD0-D6D55D12F29C}" type="presOf" srcId="{5FDF6054-4357-4F9E-9483-B209709A617E}" destId="{CB423902-BBC8-401B-9024-8BB2ED2347BA}" srcOrd="0" destOrd="0" presId="urn:microsoft.com/office/officeart/2005/8/layout/cycle5"/>
    <dgm:cxn modelId="{F2784863-CDDC-446D-B3BB-AC725946D65E}" type="presOf" srcId="{ABAFF64A-88FA-44CC-992B-AD455FB8D1B4}" destId="{67A3EC3E-F61A-4778-B60D-C8A45176DEF1}" srcOrd="0" destOrd="0" presId="urn:microsoft.com/office/officeart/2005/8/layout/cycle5"/>
    <dgm:cxn modelId="{BED24667-13E3-4FD0-A012-A1081E4DA4C7}" srcId="{83893CD3-D8BA-46C5-A978-1994ACDC7168}" destId="{FD3D8D4B-9347-4629-9BAD-CF875A98CF80}" srcOrd="0" destOrd="0" parTransId="{4AC8B1E6-0666-4905-98E3-105DF493080B}" sibTransId="{4C4A5B9E-25D2-400E-9F01-4DE89920658C}"/>
    <dgm:cxn modelId="{EDD8256E-7C12-4DCF-AEE6-8C620A44DDE1}" type="presOf" srcId="{9DEC97CA-0C76-4F28-B125-90622C8B921D}" destId="{B8CBD0DB-446D-47AC-BB73-ADE24D0AE7D3}" srcOrd="0" destOrd="0" presId="urn:microsoft.com/office/officeart/2005/8/layout/cycle5"/>
    <dgm:cxn modelId="{3F7C3455-E1F4-49CE-9999-BFB4F06A0FDF}" type="presOf" srcId="{FD3D8D4B-9347-4629-9BAD-CF875A98CF80}" destId="{9EF2C7BB-FFB0-44A1-B593-17754122FC83}" srcOrd="0" destOrd="0" presId="urn:microsoft.com/office/officeart/2005/8/layout/cycle5"/>
    <dgm:cxn modelId="{CF945A80-3009-4D50-9050-8DECF9646344}" type="presOf" srcId="{9C8DCEA2-2C60-47EA-B59C-3F454FA4FDA3}" destId="{1470A10D-C574-430F-9727-24BD6093F843}" srcOrd="0" destOrd="0" presId="urn:microsoft.com/office/officeart/2005/8/layout/cycle5"/>
    <dgm:cxn modelId="{214C1581-621D-47BC-AE61-0621C679597E}" type="presOf" srcId="{2990B210-7E76-4C60-8D57-296EB3A2CBBC}" destId="{4A354795-4354-410F-AABD-161B52AA5532}" srcOrd="0" destOrd="0" presId="urn:microsoft.com/office/officeart/2005/8/layout/cycle5"/>
    <dgm:cxn modelId="{5850488D-F9BC-4D8D-81F5-455F51E2CF4C}" type="presOf" srcId="{4C4A5B9E-25D2-400E-9F01-4DE89920658C}" destId="{64B4DAA9-A457-4F64-85B3-D2CABE103626}" srcOrd="0" destOrd="0" presId="urn:microsoft.com/office/officeart/2005/8/layout/cycle5"/>
    <dgm:cxn modelId="{12E959AD-7DF9-4126-BF20-231B83C859BB}" type="presOf" srcId="{B0D4BA42-BCA8-41B0-BC5E-FEBCC8A5D87E}" destId="{C8B777A4-B628-4087-A6F0-3EB25A3DF011}" srcOrd="0" destOrd="0" presId="urn:microsoft.com/office/officeart/2005/8/layout/cycle5"/>
    <dgm:cxn modelId="{54D1E3BF-27F3-476B-8A12-82F1D3E24D4D}" type="presOf" srcId="{83893CD3-D8BA-46C5-A978-1994ACDC7168}" destId="{1CD9F465-765C-4752-BC03-5898E1BC1676}" srcOrd="0" destOrd="0" presId="urn:microsoft.com/office/officeart/2005/8/layout/cycle5"/>
    <dgm:cxn modelId="{5C5148DB-2D35-47B9-BA32-75987BDDF833}" srcId="{83893CD3-D8BA-46C5-A978-1994ACDC7168}" destId="{ADAB4073-24F7-49E5-B2E7-BE8D315544D5}" srcOrd="3" destOrd="0" parTransId="{6E897719-0B82-4E83-9985-353030E35066}" sibTransId="{9DEC97CA-0C76-4F28-B125-90622C8B921D}"/>
    <dgm:cxn modelId="{6E6768F2-E816-48A7-A926-355A19FAD533}" srcId="{83893CD3-D8BA-46C5-A978-1994ACDC7168}" destId="{5FDF6054-4357-4F9E-9483-B209709A617E}" srcOrd="5" destOrd="0" parTransId="{FA9D2780-C51C-48F5-8A53-144807B9A6F0}" sibTransId="{D99E840F-BF95-46B3-A8AA-7CC2B553B9F3}"/>
    <dgm:cxn modelId="{182AB702-E37B-4C7C-A040-FB5864C1AB6C}" type="presParOf" srcId="{1CD9F465-765C-4752-BC03-5898E1BC1676}" destId="{9EF2C7BB-FFB0-44A1-B593-17754122FC83}" srcOrd="0" destOrd="0" presId="urn:microsoft.com/office/officeart/2005/8/layout/cycle5"/>
    <dgm:cxn modelId="{195B0606-1B4E-4B08-B272-F53C89E9DD5F}" type="presParOf" srcId="{1CD9F465-765C-4752-BC03-5898E1BC1676}" destId="{0C0EF417-6206-48F6-8238-05F514E7700E}" srcOrd="1" destOrd="0" presId="urn:microsoft.com/office/officeart/2005/8/layout/cycle5"/>
    <dgm:cxn modelId="{09265153-B4AD-4979-A05E-DC3B0999670A}" type="presParOf" srcId="{1CD9F465-765C-4752-BC03-5898E1BC1676}" destId="{64B4DAA9-A457-4F64-85B3-D2CABE103626}" srcOrd="2" destOrd="0" presId="urn:microsoft.com/office/officeart/2005/8/layout/cycle5"/>
    <dgm:cxn modelId="{2C77A01F-CB45-4224-8F0A-35DB7EA42797}" type="presParOf" srcId="{1CD9F465-765C-4752-BC03-5898E1BC1676}" destId="{C8B777A4-B628-4087-A6F0-3EB25A3DF011}" srcOrd="3" destOrd="0" presId="urn:microsoft.com/office/officeart/2005/8/layout/cycle5"/>
    <dgm:cxn modelId="{44884EE8-7E05-4BF5-AA47-D75EF46226F0}" type="presParOf" srcId="{1CD9F465-765C-4752-BC03-5898E1BC1676}" destId="{8824DB35-6EA3-4264-B5B1-983089FDFB9C}" srcOrd="4" destOrd="0" presId="urn:microsoft.com/office/officeart/2005/8/layout/cycle5"/>
    <dgm:cxn modelId="{20A94901-AC4A-48EB-A393-36716E7B223B}" type="presParOf" srcId="{1CD9F465-765C-4752-BC03-5898E1BC1676}" destId="{4A354795-4354-410F-AABD-161B52AA5532}" srcOrd="5" destOrd="0" presId="urn:microsoft.com/office/officeart/2005/8/layout/cycle5"/>
    <dgm:cxn modelId="{144E91E4-E120-48C8-AA04-B66A51A399C9}" type="presParOf" srcId="{1CD9F465-765C-4752-BC03-5898E1BC1676}" destId="{67A3EC3E-F61A-4778-B60D-C8A45176DEF1}" srcOrd="6" destOrd="0" presId="urn:microsoft.com/office/officeart/2005/8/layout/cycle5"/>
    <dgm:cxn modelId="{B959B7F3-590B-4B88-93B3-9DF47092F802}" type="presParOf" srcId="{1CD9F465-765C-4752-BC03-5898E1BC1676}" destId="{A47CB75A-3805-41EE-83DC-8856AF7E0DB8}" srcOrd="7" destOrd="0" presId="urn:microsoft.com/office/officeart/2005/8/layout/cycle5"/>
    <dgm:cxn modelId="{2773113A-A095-4580-AC40-1E807B4C167D}" type="presParOf" srcId="{1CD9F465-765C-4752-BC03-5898E1BC1676}" destId="{8EFE1DD5-CF22-42FD-AE2A-0F51478EC298}" srcOrd="8" destOrd="0" presId="urn:microsoft.com/office/officeart/2005/8/layout/cycle5"/>
    <dgm:cxn modelId="{3FF8F507-0D79-4227-B7E2-52DFD7DFD8B6}" type="presParOf" srcId="{1CD9F465-765C-4752-BC03-5898E1BC1676}" destId="{DC609524-DFD0-4BC3-869E-85968291E770}" srcOrd="9" destOrd="0" presId="urn:microsoft.com/office/officeart/2005/8/layout/cycle5"/>
    <dgm:cxn modelId="{C18E53FF-FB5C-47E8-B7FE-C5C323B93994}" type="presParOf" srcId="{1CD9F465-765C-4752-BC03-5898E1BC1676}" destId="{C9F3E71B-C3DA-4014-831E-96F92A55B36D}" srcOrd="10" destOrd="0" presId="urn:microsoft.com/office/officeart/2005/8/layout/cycle5"/>
    <dgm:cxn modelId="{8D021C35-01A1-4B55-A608-C0D673015F0A}" type="presParOf" srcId="{1CD9F465-765C-4752-BC03-5898E1BC1676}" destId="{B8CBD0DB-446D-47AC-BB73-ADE24D0AE7D3}" srcOrd="11" destOrd="0" presId="urn:microsoft.com/office/officeart/2005/8/layout/cycle5"/>
    <dgm:cxn modelId="{8C98E0E4-9DCE-4B2B-B44C-F5EF22973326}" type="presParOf" srcId="{1CD9F465-765C-4752-BC03-5898E1BC1676}" destId="{296CF2E8-A59C-4293-A821-6917DFB15751}" srcOrd="12" destOrd="0" presId="urn:microsoft.com/office/officeart/2005/8/layout/cycle5"/>
    <dgm:cxn modelId="{9384685C-E0F8-4CF9-8A8F-4A0CF87A4E4C}" type="presParOf" srcId="{1CD9F465-765C-4752-BC03-5898E1BC1676}" destId="{18522DA6-B268-425D-B619-CC3706BB2651}" srcOrd="13" destOrd="0" presId="urn:microsoft.com/office/officeart/2005/8/layout/cycle5"/>
    <dgm:cxn modelId="{E49AEC57-F279-44D1-85FF-3B5784BD5AEC}" type="presParOf" srcId="{1CD9F465-765C-4752-BC03-5898E1BC1676}" destId="{1470A10D-C574-430F-9727-24BD6093F843}" srcOrd="14" destOrd="0" presId="urn:microsoft.com/office/officeart/2005/8/layout/cycle5"/>
    <dgm:cxn modelId="{A6FE90DF-7B76-4C0F-B489-407DEC451111}" type="presParOf" srcId="{1CD9F465-765C-4752-BC03-5898E1BC1676}" destId="{CB423902-BBC8-401B-9024-8BB2ED2347BA}" srcOrd="15" destOrd="0" presId="urn:microsoft.com/office/officeart/2005/8/layout/cycle5"/>
    <dgm:cxn modelId="{E9F9F9F7-BA6B-461D-974F-9DAB6E2AF97C}" type="presParOf" srcId="{1CD9F465-765C-4752-BC03-5898E1BC1676}" destId="{A2E6A9F6-B114-419A-A3CC-1FC17C3599ED}" srcOrd="16" destOrd="0" presId="urn:microsoft.com/office/officeart/2005/8/layout/cycle5"/>
    <dgm:cxn modelId="{E2D5D396-99E9-4E9E-B2ED-2AC0830E776E}" type="presParOf" srcId="{1CD9F465-765C-4752-BC03-5898E1BC1676}" destId="{24017983-E340-4E16-88F9-BC4BB11D4A63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2C7BB-FFB0-44A1-B593-17754122FC83}">
      <dsp:nvSpPr>
        <dsp:cNvPr id="0" name=""/>
        <dsp:cNvSpPr/>
      </dsp:nvSpPr>
      <dsp:spPr>
        <a:xfrm>
          <a:off x="2094968" y="1222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Start with Worksheet Rollout </a:t>
          </a:r>
          <a:r>
            <a:rPr lang="en-US" sz="1200" kern="1200">
              <a:solidFill>
                <a:srgbClr val="FFFF00"/>
              </a:solidFill>
            </a:rPr>
            <a:t>(Lacey)</a:t>
          </a:r>
        </a:p>
      </dsp:txBody>
      <dsp:txXfrm>
        <a:off x="2141860" y="48114"/>
        <a:ext cx="1384040" cy="866802"/>
      </dsp:txXfrm>
    </dsp:sp>
    <dsp:sp modelId="{64B4DAA9-A457-4F64-85B3-D2CABE103626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3191137" y="197581"/>
              </a:moveTo>
              <a:arcTo wR="2265767" hR="2265767" stAng="17646312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777A4-B628-4087-A6F0-3EB25A3DF011}">
      <dsp:nvSpPr>
        <dsp:cNvPr id="0" name=""/>
        <dsp:cNvSpPr/>
      </dsp:nvSpPr>
      <dsp:spPr>
        <a:xfrm>
          <a:off x="4057180" y="1134105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Unit Input </a:t>
          </a:r>
          <a:r>
            <a:rPr lang="en-US" sz="1200" kern="1200">
              <a:solidFill>
                <a:srgbClr val="FFFF00"/>
              </a:solidFill>
            </a:rPr>
            <a:t>(Staff and Faculty)</a:t>
          </a:r>
        </a:p>
      </dsp:txBody>
      <dsp:txXfrm>
        <a:off x="4104072" y="1180997"/>
        <a:ext cx="1384040" cy="866802"/>
      </dsp:txXfrm>
    </dsp:sp>
    <dsp:sp modelId="{4A354795-4354-410F-AABD-161B52AA5532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4496154" y="1866924"/>
              </a:moveTo>
              <a:arcTo wR="2265767" hR="2265767" stAng="20991684" swAng="121663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3EC3E-F61A-4778-B60D-C8A45176DEF1}">
      <dsp:nvSpPr>
        <dsp:cNvPr id="0" name=""/>
        <dsp:cNvSpPr/>
      </dsp:nvSpPr>
      <dsp:spPr>
        <a:xfrm>
          <a:off x="4057180" y="3399873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Stakeholder Engagement </a:t>
          </a:r>
          <a:r>
            <a:rPr lang="en-US" sz="1200" kern="1200">
              <a:solidFill>
                <a:srgbClr val="FFFF00"/>
              </a:solidFill>
            </a:rPr>
            <a:t>(Outreach to Internal or External)</a:t>
          </a:r>
        </a:p>
      </dsp:txBody>
      <dsp:txXfrm>
        <a:off x="4104072" y="3446765"/>
        <a:ext cx="1384040" cy="866802"/>
      </dsp:txXfrm>
    </dsp:sp>
    <dsp:sp modelId="{8EFE1DD5-CF22-42FD-AE2A-0F51478EC298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3707953" y="4013279"/>
              </a:moveTo>
              <a:arcTo wR="2265767" hR="2265767" stAng="3028071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09524-DFD0-4BC3-869E-85968291E770}">
      <dsp:nvSpPr>
        <dsp:cNvPr id="0" name=""/>
        <dsp:cNvSpPr/>
      </dsp:nvSpPr>
      <dsp:spPr>
        <a:xfrm>
          <a:off x="2094968" y="4532756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Finalized Unit Worksheet and share w/Lacey  </a:t>
          </a:r>
          <a:r>
            <a:rPr lang="en-US" sz="1200" kern="1200">
              <a:solidFill>
                <a:srgbClr val="FFFF00"/>
              </a:solidFill>
            </a:rPr>
            <a:t>(Unit Leadership POC)</a:t>
          </a:r>
        </a:p>
      </dsp:txBody>
      <dsp:txXfrm>
        <a:off x="2141860" y="4579648"/>
        <a:ext cx="1384040" cy="866802"/>
      </dsp:txXfrm>
    </dsp:sp>
    <dsp:sp modelId="{B8CBD0DB-446D-47AC-BB73-ADE24D0AE7D3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1340397" y="4333953"/>
              </a:moveTo>
              <a:arcTo wR="2265767" hR="2265767" stAng="6846312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CF2E8-A59C-4293-A821-6917DFB15751}">
      <dsp:nvSpPr>
        <dsp:cNvPr id="0" name=""/>
        <dsp:cNvSpPr/>
      </dsp:nvSpPr>
      <dsp:spPr>
        <a:xfrm>
          <a:off x="132756" y="3399873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Workshopping Documents </a:t>
          </a:r>
          <a:r>
            <a:rPr lang="en-US" sz="1200" kern="1200">
              <a:solidFill>
                <a:srgbClr val="FFFF00"/>
              </a:solidFill>
            </a:rPr>
            <a:t>(Steering Committee)</a:t>
          </a:r>
        </a:p>
      </dsp:txBody>
      <dsp:txXfrm>
        <a:off x="179648" y="3446765"/>
        <a:ext cx="1384040" cy="866802"/>
      </dsp:txXfrm>
    </dsp:sp>
    <dsp:sp modelId="{1470A10D-C574-430F-9727-24BD6093F843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35380" y="2664609"/>
              </a:moveTo>
              <a:arcTo wR="2265767" hR="2265767" stAng="10191684" swAng="121663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23902-BBC8-401B-9024-8BB2ED2347BA}">
      <dsp:nvSpPr>
        <dsp:cNvPr id="0" name=""/>
        <dsp:cNvSpPr/>
      </dsp:nvSpPr>
      <dsp:spPr>
        <a:xfrm>
          <a:off x="132756" y="1134105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Finalized Consolidated JSIS Document  </a:t>
          </a:r>
          <a:r>
            <a:rPr lang="en-US" sz="1200" kern="1200">
              <a:solidFill>
                <a:srgbClr val="FFFF00"/>
              </a:solidFill>
            </a:rPr>
            <a:t>(Steering Committee)</a:t>
          </a:r>
        </a:p>
      </dsp:txBody>
      <dsp:txXfrm>
        <a:off x="179648" y="1180997"/>
        <a:ext cx="1384040" cy="866802"/>
      </dsp:txXfrm>
    </dsp:sp>
    <dsp:sp modelId="{24017983-E340-4E16-88F9-BC4BB11D4A63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823581" y="518254"/>
              </a:moveTo>
              <a:arcTo wR="2265767" hR="2265767" stAng="13828071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F4839-71C2-4232-9F45-883FB34FE3B7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1315-5D28-4562-95C2-58712889C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38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Lacey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9A4C3-8D64-4F3F-B259-FBDFCDB6DF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71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Lacey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9A4C3-8D64-4F3F-B259-FBDFCDB6DF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1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Lacey, hand over to Danny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9B67A-19B7-4511-8E5B-163460E447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94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98127"/>
            <a:ext cx="3714704" cy="2524794"/>
          </a:xfrm>
        </p:spPr>
        <p:txBody>
          <a:bodyPr lIns="91440" rIns="91440"/>
          <a:lstStyle>
            <a:lvl1pPr algn="ctr">
              <a:spcAft>
                <a:spcPts val="3000"/>
              </a:spcAft>
              <a:defRPr sz="24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168631" y="2598127"/>
            <a:ext cx="3840480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8158238" y="2598127"/>
            <a:ext cx="3773077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Fifth level</a:t>
            </a:r>
          </a:p>
        </p:txBody>
      </p:sp>
      <p:sp>
        <p:nvSpPr>
          <p:cNvPr id="11" name="Freeform: Shape 10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322" y="339408"/>
            <a:ext cx="2375877" cy="535531"/>
          </a:xfrm>
        </p:spPr>
        <p:txBody>
          <a:bodyPr/>
          <a:lstStyle>
            <a:lvl1pPr algn="ctr">
              <a:defRPr lang="en-US" sz="3200" b="0" i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879003" y="419100"/>
            <a:ext cx="9084398" cy="1370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97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6801-6065-4532-851E-106F1DE544A7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5187-6402-42DC-90B2-5E0BEFB17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95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86801-6065-4532-851E-106F1DE544A7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05187-6402-42DC-90B2-5E0BEFB17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9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sis.washington.edu/about/diversity-equity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01E6D-D166-76B5-7C89-218C2D71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42617"/>
          </a:xfrm>
        </p:spPr>
        <p:txBody>
          <a:bodyPr/>
          <a:lstStyle/>
          <a:p>
            <a:pPr algn="ctr"/>
            <a:r>
              <a:rPr lang="en-US" b="1" dirty="0"/>
              <a:t>Worksheet #3- SWOT Faculty Rollout</a:t>
            </a:r>
            <a:br>
              <a:rPr lang="en-US" b="1" dirty="0"/>
            </a:br>
            <a:r>
              <a:rPr lang="en-US" b="1" dirty="0"/>
              <a:t>10/18 </a:t>
            </a:r>
            <a:r>
              <a:rPr lang="en-US" b="1"/>
              <a:t>Staff Overview</a:t>
            </a:r>
            <a:endParaRPr lang="en-US" sz="2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B609F-F42A-3F06-8B69-D903178F1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128"/>
            <a:ext cx="10429568" cy="181231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23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0A06B-A35E-B41A-D2C0-FBA33156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Norms and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CEFC8-287D-9F81-5E02-C994E5706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Our EDIA mission will be our throughline and constant focus</a:t>
            </a:r>
          </a:p>
          <a:p>
            <a:pPr lvl="1"/>
            <a:r>
              <a:rPr lang="en-US" dirty="0">
                <a:hlinkClick r:id="rId3"/>
              </a:rPr>
              <a:t>Diversity and Equity Committee - The Henry M. Jackson School of International Studies (washington.edu)</a:t>
            </a:r>
            <a:endParaRPr lang="en-US" dirty="0"/>
          </a:p>
          <a:p>
            <a:r>
              <a:rPr lang="en-US" dirty="0"/>
              <a:t>Listen to learn and explore</a:t>
            </a:r>
          </a:p>
          <a:p>
            <a:r>
              <a:rPr lang="en-US" dirty="0"/>
              <a:t>Assume good intentions, ask for clarity when needed</a:t>
            </a:r>
          </a:p>
          <a:p>
            <a:r>
              <a:rPr lang="en-US" dirty="0"/>
              <a:t>Creating an environment that supports professional candor and direct communication</a:t>
            </a:r>
          </a:p>
          <a:p>
            <a:r>
              <a:rPr lang="en-US" dirty="0"/>
              <a:t>Create opportunities for your colleagues to engage and share</a:t>
            </a:r>
          </a:p>
          <a:p>
            <a:r>
              <a:rPr lang="en-US" dirty="0"/>
              <a:t>Come prepared and ready to meetings, provide completed deliverables on time</a:t>
            </a:r>
          </a:p>
          <a:p>
            <a:r>
              <a:rPr lang="en-US" dirty="0"/>
              <a:t>We appreciate that change is hard but necessary (especially for JSIS)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2E8C8-5D9D-7F0A-C23E-13169FF46DF8}"/>
              </a:ext>
            </a:extLst>
          </p:cNvPr>
          <p:cNvSpPr txBox="1"/>
          <p:nvPr/>
        </p:nvSpPr>
        <p:spPr>
          <a:xfrm>
            <a:off x="8021186" y="6176963"/>
            <a:ext cx="3487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*Gathered at 7/20/23 Staff Meeting and 7/27/23 Steering Committee, reviewed at 9/20/23 Faculty Retreat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3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868EEBD-9E1D-F0B0-5B21-246BCA25C7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56805" y="1104106"/>
          <a:ext cx="5667762" cy="549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0C73DF6D-93B8-2F2D-81FA-242C880E6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36A116-D571-78D6-C227-1CA26DF66F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Simple - Sustainable - Integrated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9225DA-0E44-B746-A922-C128BAC31101}"/>
              </a:ext>
            </a:extLst>
          </p:cNvPr>
          <p:cNvSpPr txBox="1"/>
          <p:nvPr/>
        </p:nvSpPr>
        <p:spPr>
          <a:xfrm>
            <a:off x="456170" y="5595262"/>
            <a:ext cx="20961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7030A0"/>
                </a:solidFill>
              </a:rPr>
              <a:t>* Unit = Center, Program, or Operational Group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097F60-B972-4BFA-6B81-E48F2C6C5227}"/>
              </a:ext>
            </a:extLst>
          </p:cNvPr>
          <p:cNvSpPr txBox="1"/>
          <p:nvPr/>
        </p:nvSpPr>
        <p:spPr>
          <a:xfrm>
            <a:off x="571499" y="2057399"/>
            <a:ext cx="56677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Worksheets</a:t>
            </a:r>
            <a:r>
              <a:rPr lang="en-US" dirty="0"/>
              <a:t> for gathering information</a:t>
            </a:r>
          </a:p>
          <a:p>
            <a:r>
              <a:rPr lang="en-US" dirty="0"/>
              <a:t>#1 Values Worksheet </a:t>
            </a:r>
          </a:p>
          <a:p>
            <a:r>
              <a:rPr lang="en-US" dirty="0"/>
              <a:t>#2 Environmental Analysis Worksheet</a:t>
            </a:r>
          </a:p>
          <a:p>
            <a:r>
              <a:rPr lang="en-US" dirty="0"/>
              <a:t>#3 Strengths, Weakness, Opportunities and Threats, SWOT Worksheet </a:t>
            </a:r>
          </a:p>
          <a:p>
            <a:endParaRPr lang="en-US" dirty="0"/>
          </a:p>
          <a:p>
            <a:r>
              <a:rPr lang="en-US" dirty="0"/>
              <a:t>AND </a:t>
            </a:r>
            <a:r>
              <a:rPr lang="en-US" b="1" dirty="0"/>
              <a:t>Templates</a:t>
            </a:r>
            <a:r>
              <a:rPr lang="en-US" dirty="0"/>
              <a:t> for working documents </a:t>
            </a:r>
          </a:p>
          <a:p>
            <a:r>
              <a:rPr lang="en-US" dirty="0"/>
              <a:t>#4 Risk Assessment</a:t>
            </a:r>
          </a:p>
          <a:p>
            <a:r>
              <a:rPr lang="en-US" dirty="0"/>
              <a:t>#5 Action Plans (inform Performance Management Workplans) </a:t>
            </a:r>
          </a:p>
          <a:p>
            <a:r>
              <a:rPr lang="en-US" dirty="0"/>
              <a:t>#6 Snapshots (inform Impact/ Year End reports)</a:t>
            </a:r>
          </a:p>
          <a:p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B75E340-C204-BA88-27EA-F3BE4A4D9D4C}"/>
              </a:ext>
            </a:extLst>
          </p:cNvPr>
          <p:cNvCxnSpPr/>
          <p:nvPr/>
        </p:nvCxnSpPr>
        <p:spPr>
          <a:xfrm flipH="1" flipV="1">
            <a:off x="6187262" y="1630861"/>
            <a:ext cx="653902" cy="584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EA01173-FD57-8D2C-F7E0-8BA75A0B25B8}"/>
              </a:ext>
            </a:extLst>
          </p:cNvPr>
          <p:cNvSpPr/>
          <p:nvPr/>
        </p:nvSpPr>
        <p:spPr>
          <a:xfrm>
            <a:off x="4688959" y="1291856"/>
            <a:ext cx="1381042" cy="7655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Report out and inclusion in plan documentation </a:t>
            </a:r>
            <a:r>
              <a:rPr lang="en-US" sz="1200">
                <a:solidFill>
                  <a:srgbClr val="FFFF00"/>
                </a:solidFill>
              </a:rPr>
              <a:t>(Lacey)</a:t>
            </a:r>
          </a:p>
        </p:txBody>
      </p:sp>
      <p:pic>
        <p:nvPicPr>
          <p:cNvPr id="3" name="Graphic 2" descr="Checkbox Checked with solid fill">
            <a:extLst>
              <a:ext uri="{FF2B5EF4-FFF2-40B4-BE49-F238E27FC236}">
                <a16:creationId xmlns:a16="http://schemas.microsoft.com/office/drawing/2014/main" id="{7AFEDA4F-0530-B979-FC60-279DE19661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47889" y="2335695"/>
            <a:ext cx="377687" cy="3776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85DE1F-FCA7-FD8A-87FB-3A3C9D7F3E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89919" y="2602713"/>
            <a:ext cx="377985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70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BA18B-2682-AC6D-FC1B-63FE73AE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SWOT Worksheet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8A69C-8854-3D91-EF24-9567F53D5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Strengths, Weaknesses, Opportunities and Threats</a:t>
            </a:r>
          </a:p>
          <a:p>
            <a:r>
              <a:rPr lang="en-US" dirty="0"/>
              <a:t>Helps make complex decisions or problems more manageable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10A2025-D2A1-8CFE-2F32-A2114FFC5F2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96820" y="2894009"/>
            <a:ext cx="3279775" cy="3859212"/>
            <a:chOff x="4911" y="1659"/>
            <a:chExt cx="2066" cy="2431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615961AD-2F07-FCB9-89DD-BD27FAB0E69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11" y="1659"/>
              <a:ext cx="2066" cy="2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4376CCEB-8261-D070-3A25-1E6FCF17EB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4035"/>
              <a:ext cx="36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463A0358-5529-7CDF-083D-04673514D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1661"/>
              <a:ext cx="990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7660F857-8DDA-673B-D985-4D3324A25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1661"/>
              <a:ext cx="948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25A1472D-2E22-65A6-2981-EBA3B7335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4" y="1661"/>
              <a:ext cx="56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6352C9E8-2AAB-8DAB-5C17-CA13CFAC3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9" y="1661"/>
              <a:ext cx="283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TRENGTHS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3749B15B-EAF1-727D-3C23-CA7E33D1A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8" y="1661"/>
              <a:ext cx="40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ADCD58FA-563B-B57A-19B4-8E0301C2B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1661"/>
              <a:ext cx="990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8EA6D147-EBE5-FDCF-62AD-8BC6965D7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1661"/>
              <a:ext cx="948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7ED4CC01-75B6-515C-ED64-D63AC3AE2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1" y="1661"/>
              <a:ext cx="339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WEAKNESSES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DAF048CE-FAEE-47D9-C198-8AECBC743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6" y="1661"/>
              <a:ext cx="40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AF0413BC-F68D-8565-5C8C-19025780F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165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5BFCB685-089C-B109-BF13-CE709EFF2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165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41E642E2-26F6-2878-F0F0-28DB9F14E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1659"/>
              <a:ext cx="99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6CDA9040-C051-B76C-6113-BC71047BE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165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5E2CC739-052C-5838-2865-2A8204460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1659"/>
              <a:ext cx="991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37EAD79B-248A-D7DD-03C1-18B26B47F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165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25013740-14B3-8264-F279-FFD0F8960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165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41024887-70E8-6A2C-7DD3-476A5516F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1661"/>
              <a:ext cx="2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3891DE4C-E8A1-3F2F-CF99-C3C968060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1661"/>
              <a:ext cx="2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983E1FE7-A22F-863D-F5C1-5242831BD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1661"/>
              <a:ext cx="2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DDAE4F91-ED0E-35CF-4734-4B08376DD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1726"/>
              <a:ext cx="19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do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6">
              <a:extLst>
                <a:ext uri="{FF2B5EF4-FFF2-40B4-BE49-F238E27FC236}">
                  <a16:creationId xmlns:a16="http://schemas.microsoft.com/office/drawing/2014/main" id="{93CA5A49-5395-BF99-44A9-50DF924F9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2" y="1726"/>
              <a:ext cx="7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B9426830-2256-1400-249D-D184D0A62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8" y="1726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9607D6D6-0047-F0BB-F027-E25596B60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9" y="1726"/>
              <a:ext cx="18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do well?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252FC05F-7D77-9157-107D-CE27EC2E1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0" y="1726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0">
              <a:extLst>
                <a:ext uri="{FF2B5EF4-FFF2-40B4-BE49-F238E27FC236}">
                  <a16:creationId xmlns:a16="http://schemas.microsoft.com/office/drawing/2014/main" id="{55CB9AAF-0CD8-90A1-C767-36B4FA7A3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1774"/>
              <a:ext cx="55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unique resources can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id="{F279CF24-6A79-5C7A-FDAE-37F82D508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" y="1774"/>
              <a:ext cx="7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97F1FBB3-10C1-84FD-1C4C-A337B9B6D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1" y="1774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3">
              <a:extLst>
                <a:ext uri="{FF2B5EF4-FFF2-40B4-BE49-F238E27FC236}">
                  <a16:creationId xmlns:a16="http://schemas.microsoft.com/office/drawing/2014/main" id="{2BBA4609-8DD2-9E05-A77D-B3BC47FE6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" y="1774"/>
              <a:ext cx="20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draw on?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4">
              <a:extLst>
                <a:ext uri="{FF2B5EF4-FFF2-40B4-BE49-F238E27FC236}">
                  <a16:creationId xmlns:a16="http://schemas.microsoft.com/office/drawing/2014/main" id="{ED8B6E6D-FCB4-66EA-5682-13F5C0018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" y="1774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5">
              <a:extLst>
                <a:ext uri="{FF2B5EF4-FFF2-40B4-BE49-F238E27FC236}">
                  <a16:creationId xmlns:a16="http://schemas.microsoft.com/office/drawing/2014/main" id="{F59F2CD0-56DB-1B55-831C-309563D80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1822"/>
              <a:ext cx="75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do others see as your strengths?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6">
              <a:extLst>
                <a:ext uri="{FF2B5EF4-FFF2-40B4-BE49-F238E27FC236}">
                  <a16:creationId xmlns:a16="http://schemas.microsoft.com/office/drawing/2014/main" id="{A35D156B-B0CA-F65D-D236-44013BB97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6" y="181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7">
              <a:extLst>
                <a:ext uri="{FF2B5EF4-FFF2-40B4-BE49-F238E27FC236}">
                  <a16:creationId xmlns:a16="http://schemas.microsoft.com/office/drawing/2014/main" id="{B29E902A-6026-0F48-1D39-31F2F463A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1726"/>
              <a:ext cx="24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could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8">
              <a:extLst>
                <a:ext uri="{FF2B5EF4-FFF2-40B4-BE49-F238E27FC236}">
                  <a16:creationId xmlns:a16="http://schemas.microsoft.com/office/drawing/2014/main" id="{2503652D-DC2D-29D4-DFDA-C0CFCC815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5" y="1726"/>
              <a:ext cx="7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9">
              <a:extLst>
                <a:ext uri="{FF2B5EF4-FFF2-40B4-BE49-F238E27FC236}">
                  <a16:creationId xmlns:a16="http://schemas.microsoft.com/office/drawing/2014/main" id="{A987DE24-FAE6-73A9-8C60-119E5ACE3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" y="1726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0">
              <a:extLst>
                <a:ext uri="{FF2B5EF4-FFF2-40B4-BE49-F238E27FC236}">
                  <a16:creationId xmlns:a16="http://schemas.microsoft.com/office/drawing/2014/main" id="{FBC11971-D20F-E092-97D8-A724AB60D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1" y="1726"/>
              <a:ext cx="20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improve?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1">
              <a:extLst>
                <a:ext uri="{FF2B5EF4-FFF2-40B4-BE49-F238E27FC236}">
                  <a16:creationId xmlns:a16="http://schemas.microsoft.com/office/drawing/2014/main" id="{A6B6DEEC-83DD-07E4-334F-6353D0D62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8" y="1726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2">
              <a:extLst>
                <a:ext uri="{FF2B5EF4-FFF2-40B4-BE49-F238E27FC236}">
                  <a16:creationId xmlns:a16="http://schemas.microsoft.com/office/drawing/2014/main" id="{EE5D8097-7917-E383-8175-A73DE646D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1774"/>
              <a:ext cx="104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How does our allotment of resources hinder our work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3">
              <a:extLst>
                <a:ext uri="{FF2B5EF4-FFF2-40B4-BE49-F238E27FC236}">
                  <a16:creationId xmlns:a16="http://schemas.microsoft.com/office/drawing/2014/main" id="{AECE95A4-294F-3581-B7A9-4BC14A1B1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8" y="1774"/>
              <a:ext cx="4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4">
              <a:extLst>
                <a:ext uri="{FF2B5EF4-FFF2-40B4-BE49-F238E27FC236}">
                  <a16:creationId xmlns:a16="http://schemas.microsoft.com/office/drawing/2014/main" id="{606FBDB4-0D87-08BE-1BD5-22E40FC6C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9" y="1774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5">
              <a:extLst>
                <a:ext uri="{FF2B5EF4-FFF2-40B4-BE49-F238E27FC236}">
                  <a16:creationId xmlns:a16="http://schemas.microsoft.com/office/drawing/2014/main" id="{AFD6F98C-A5E5-7FE5-07C5-F5C1289FF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1822"/>
              <a:ext cx="33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are others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6">
              <a:extLst>
                <a:ext uri="{FF2B5EF4-FFF2-40B4-BE49-F238E27FC236}">
                  <a16:creationId xmlns:a16="http://schemas.microsoft.com/office/drawing/2014/main" id="{E894F891-FFBA-D829-672E-C3E336900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2" y="1822"/>
              <a:ext cx="29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likely to see as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7">
              <a:extLst>
                <a:ext uri="{FF2B5EF4-FFF2-40B4-BE49-F238E27FC236}">
                  <a16:creationId xmlns:a16="http://schemas.microsoft.com/office/drawing/2014/main" id="{331213EA-32DD-21D3-30F4-F52E3BC8C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5" y="182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8">
              <a:extLst>
                <a:ext uri="{FF2B5EF4-FFF2-40B4-BE49-F238E27FC236}">
                  <a16:creationId xmlns:a16="http://schemas.microsoft.com/office/drawing/2014/main" id="{19D70952-F9BC-D6E1-4F32-0651CDA15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5" y="1822"/>
              <a:ext cx="87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our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49">
              <a:extLst>
                <a:ext uri="{FF2B5EF4-FFF2-40B4-BE49-F238E27FC236}">
                  <a16:creationId xmlns:a16="http://schemas.microsoft.com/office/drawing/2014/main" id="{4CA1F495-07E8-5B44-12A7-E9738F404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" y="182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0">
              <a:extLst>
                <a:ext uri="{FF2B5EF4-FFF2-40B4-BE49-F238E27FC236}">
                  <a16:creationId xmlns:a16="http://schemas.microsoft.com/office/drawing/2014/main" id="{AF5C1135-1757-FCEE-1921-2C51E82D0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3" y="1822"/>
              <a:ext cx="26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weaknesses?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>
              <a:extLst>
                <a:ext uri="{FF2B5EF4-FFF2-40B4-BE49-F238E27FC236}">
                  <a16:creationId xmlns:a16="http://schemas.microsoft.com/office/drawing/2014/main" id="{1C0C3084-794A-3D1A-F1EB-3BCDD9D26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5" y="181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2">
              <a:extLst>
                <a:ext uri="{FF2B5EF4-FFF2-40B4-BE49-F238E27FC236}">
                  <a16:creationId xmlns:a16="http://schemas.microsoft.com/office/drawing/2014/main" id="{028F360B-8AB8-7EBC-54AA-C14007280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1723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3">
              <a:extLst>
                <a:ext uri="{FF2B5EF4-FFF2-40B4-BE49-F238E27FC236}">
                  <a16:creationId xmlns:a16="http://schemas.microsoft.com/office/drawing/2014/main" id="{68D3276B-2FF4-02E7-7DC6-B953CADD7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1723"/>
              <a:ext cx="99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54">
              <a:extLst>
                <a:ext uri="{FF2B5EF4-FFF2-40B4-BE49-F238E27FC236}">
                  <a16:creationId xmlns:a16="http://schemas.microsoft.com/office/drawing/2014/main" id="{AFE1F029-681A-0429-21D5-1CA7E23BA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1723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5">
              <a:extLst>
                <a:ext uri="{FF2B5EF4-FFF2-40B4-BE49-F238E27FC236}">
                  <a16:creationId xmlns:a16="http://schemas.microsoft.com/office/drawing/2014/main" id="{73774E58-0452-F621-6E13-98CE6A1E8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1723"/>
              <a:ext cx="991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6">
              <a:extLst>
                <a:ext uri="{FF2B5EF4-FFF2-40B4-BE49-F238E27FC236}">
                  <a16:creationId xmlns:a16="http://schemas.microsoft.com/office/drawing/2014/main" id="{2EBA92CE-B853-0DB6-A223-46F6D4D77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1723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7">
              <a:extLst>
                <a:ext uri="{FF2B5EF4-FFF2-40B4-BE49-F238E27FC236}">
                  <a16:creationId xmlns:a16="http://schemas.microsoft.com/office/drawing/2014/main" id="{6140CF73-81C3-0B24-FEFD-D7614F60C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1725"/>
              <a:ext cx="2" cy="14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8">
              <a:extLst>
                <a:ext uri="{FF2B5EF4-FFF2-40B4-BE49-F238E27FC236}">
                  <a16:creationId xmlns:a16="http://schemas.microsoft.com/office/drawing/2014/main" id="{91D25A64-3EB5-7FE0-227E-97F3E74D4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1725"/>
              <a:ext cx="2" cy="14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59">
              <a:extLst>
                <a:ext uri="{FF2B5EF4-FFF2-40B4-BE49-F238E27FC236}">
                  <a16:creationId xmlns:a16="http://schemas.microsoft.com/office/drawing/2014/main" id="{19F6C9DD-605D-BACF-8F22-FB1DD4C2D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1725"/>
              <a:ext cx="2" cy="14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60">
              <a:extLst>
                <a:ext uri="{FF2B5EF4-FFF2-40B4-BE49-F238E27FC236}">
                  <a16:creationId xmlns:a16="http://schemas.microsoft.com/office/drawing/2014/main" id="{55E72760-C01C-DC77-15BE-0397C137C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187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1">
              <a:extLst>
                <a:ext uri="{FF2B5EF4-FFF2-40B4-BE49-F238E27FC236}">
                  <a16:creationId xmlns:a16="http://schemas.microsoft.com/office/drawing/2014/main" id="{2BE4F6D6-E157-19F8-ADBB-F9685C605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187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2">
              <a:extLst>
                <a:ext uri="{FF2B5EF4-FFF2-40B4-BE49-F238E27FC236}">
                  <a16:creationId xmlns:a16="http://schemas.microsoft.com/office/drawing/2014/main" id="{D3D7E006-8FE5-0045-B0E6-A284228C3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186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63">
              <a:extLst>
                <a:ext uri="{FF2B5EF4-FFF2-40B4-BE49-F238E27FC236}">
                  <a16:creationId xmlns:a16="http://schemas.microsoft.com/office/drawing/2014/main" id="{20C7693B-B02C-995F-F992-FC84F8FFF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1869"/>
              <a:ext cx="99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1BC865B9-5765-2633-EF3A-E112C91C4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186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5">
              <a:extLst>
                <a:ext uri="{FF2B5EF4-FFF2-40B4-BE49-F238E27FC236}">
                  <a16:creationId xmlns:a16="http://schemas.microsoft.com/office/drawing/2014/main" id="{F2F618E6-7746-B7C2-49F1-ADB974F09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1869"/>
              <a:ext cx="991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66">
              <a:extLst>
                <a:ext uri="{FF2B5EF4-FFF2-40B4-BE49-F238E27FC236}">
                  <a16:creationId xmlns:a16="http://schemas.microsoft.com/office/drawing/2014/main" id="{0DBA0047-EC84-57F7-EF41-8025D2212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1869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67">
              <a:extLst>
                <a:ext uri="{FF2B5EF4-FFF2-40B4-BE49-F238E27FC236}">
                  <a16:creationId xmlns:a16="http://schemas.microsoft.com/office/drawing/2014/main" id="{EB92FB1B-606F-C83D-C827-59F5B6119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1871"/>
              <a:ext cx="2" cy="89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68">
              <a:extLst>
                <a:ext uri="{FF2B5EF4-FFF2-40B4-BE49-F238E27FC236}">
                  <a16:creationId xmlns:a16="http://schemas.microsoft.com/office/drawing/2014/main" id="{2F61A08B-8929-5C85-2169-FC54A37B2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1871"/>
              <a:ext cx="2" cy="89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69">
              <a:extLst>
                <a:ext uri="{FF2B5EF4-FFF2-40B4-BE49-F238E27FC236}">
                  <a16:creationId xmlns:a16="http://schemas.microsoft.com/office/drawing/2014/main" id="{E4554264-C8A5-7F8B-1A64-C20FA288A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1871"/>
              <a:ext cx="2" cy="89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70">
              <a:extLst>
                <a:ext uri="{FF2B5EF4-FFF2-40B4-BE49-F238E27FC236}">
                  <a16:creationId xmlns:a16="http://schemas.microsoft.com/office/drawing/2014/main" id="{A6DB732D-C509-A0BF-32EB-8F2B85166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2764"/>
              <a:ext cx="990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1">
              <a:extLst>
                <a:ext uri="{FF2B5EF4-FFF2-40B4-BE49-F238E27FC236}">
                  <a16:creationId xmlns:a16="http://schemas.microsoft.com/office/drawing/2014/main" id="{93F1ECA6-13B0-4766-E81D-E59637AA6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2764"/>
              <a:ext cx="948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72">
              <a:extLst>
                <a:ext uri="{FF2B5EF4-FFF2-40B4-BE49-F238E27FC236}">
                  <a16:creationId xmlns:a16="http://schemas.microsoft.com/office/drawing/2014/main" id="{8D273F3D-902E-F4AA-4231-04A6828DE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3" y="2764"/>
              <a:ext cx="414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OPPORTUNITIES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3">
              <a:extLst>
                <a:ext uri="{FF2B5EF4-FFF2-40B4-BE49-F238E27FC236}">
                  <a16:creationId xmlns:a16="http://schemas.microsoft.com/office/drawing/2014/main" id="{2AEA7D28-5BF7-A2B6-F63C-C533147437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8" y="2764"/>
              <a:ext cx="40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4">
              <a:extLst>
                <a:ext uri="{FF2B5EF4-FFF2-40B4-BE49-F238E27FC236}">
                  <a16:creationId xmlns:a16="http://schemas.microsoft.com/office/drawing/2014/main" id="{95E8E5E6-127E-FD72-88DA-5B9B3BD81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2764"/>
              <a:ext cx="990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5">
              <a:extLst>
                <a:ext uri="{FF2B5EF4-FFF2-40B4-BE49-F238E27FC236}">
                  <a16:creationId xmlns:a16="http://schemas.microsoft.com/office/drawing/2014/main" id="{3E86E78B-1A84-8192-712F-ACC7B0EC1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2764"/>
              <a:ext cx="948" cy="62"/>
            </a:xfrm>
            <a:prstGeom prst="rect">
              <a:avLst/>
            </a:prstGeom>
            <a:solidFill>
              <a:srgbClr val="E8D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6">
              <a:extLst>
                <a:ext uri="{FF2B5EF4-FFF2-40B4-BE49-F238E27FC236}">
                  <a16:creationId xmlns:a16="http://schemas.microsoft.com/office/drawing/2014/main" id="{1BE1B561-7989-F35D-99F6-C490EFA9AD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8" y="2764"/>
              <a:ext cx="241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THREATS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7">
              <a:extLst>
                <a:ext uri="{FF2B5EF4-FFF2-40B4-BE49-F238E27FC236}">
                  <a16:creationId xmlns:a16="http://schemas.microsoft.com/office/drawing/2014/main" id="{7A2012F3-F3A0-E964-E5E0-3EE560EDA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8" y="2764"/>
              <a:ext cx="40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 panose="020B0606030504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78">
              <a:extLst>
                <a:ext uri="{FF2B5EF4-FFF2-40B4-BE49-F238E27FC236}">
                  <a16:creationId xmlns:a16="http://schemas.microsoft.com/office/drawing/2014/main" id="{83BC6EB3-883A-CBA2-4DD1-1596DF85B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276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79">
              <a:extLst>
                <a:ext uri="{FF2B5EF4-FFF2-40B4-BE49-F238E27FC236}">
                  <a16:creationId xmlns:a16="http://schemas.microsoft.com/office/drawing/2014/main" id="{EAA49E15-3D13-F007-EC6A-8D7CD4BFA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2762"/>
              <a:ext cx="99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0">
              <a:extLst>
                <a:ext uri="{FF2B5EF4-FFF2-40B4-BE49-F238E27FC236}">
                  <a16:creationId xmlns:a16="http://schemas.microsoft.com/office/drawing/2014/main" id="{C418C696-5030-7EE9-397D-B60E9DF0B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276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81">
              <a:extLst>
                <a:ext uri="{FF2B5EF4-FFF2-40B4-BE49-F238E27FC236}">
                  <a16:creationId xmlns:a16="http://schemas.microsoft.com/office/drawing/2014/main" id="{14169B18-D977-1B7A-34F8-8BF17B81F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2762"/>
              <a:ext cx="991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82">
              <a:extLst>
                <a:ext uri="{FF2B5EF4-FFF2-40B4-BE49-F238E27FC236}">
                  <a16:creationId xmlns:a16="http://schemas.microsoft.com/office/drawing/2014/main" id="{2E2182AD-2BA1-6F03-E4E3-4A99857F4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276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3">
              <a:extLst>
                <a:ext uri="{FF2B5EF4-FFF2-40B4-BE49-F238E27FC236}">
                  <a16:creationId xmlns:a16="http://schemas.microsoft.com/office/drawing/2014/main" id="{85D060BD-A734-2E15-027B-7D674ABF4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2764"/>
              <a:ext cx="2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84">
              <a:extLst>
                <a:ext uri="{FF2B5EF4-FFF2-40B4-BE49-F238E27FC236}">
                  <a16:creationId xmlns:a16="http://schemas.microsoft.com/office/drawing/2014/main" id="{4948ED16-AF86-007F-9210-701227E72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2764"/>
              <a:ext cx="2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5">
              <a:extLst>
                <a:ext uri="{FF2B5EF4-FFF2-40B4-BE49-F238E27FC236}">
                  <a16:creationId xmlns:a16="http://schemas.microsoft.com/office/drawing/2014/main" id="{EB747056-9159-D5EC-3835-3EABB2183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2764"/>
              <a:ext cx="2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86">
              <a:extLst>
                <a:ext uri="{FF2B5EF4-FFF2-40B4-BE49-F238E27FC236}">
                  <a16:creationId xmlns:a16="http://schemas.microsoft.com/office/drawing/2014/main" id="{668C2E8B-C67D-B6B4-6E5C-0707F9378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2830"/>
              <a:ext cx="677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opportunities are open to us?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7">
              <a:extLst>
                <a:ext uri="{FF2B5EF4-FFF2-40B4-BE49-F238E27FC236}">
                  <a16:creationId xmlns:a16="http://schemas.microsoft.com/office/drawing/2014/main" id="{02E6AF45-5AE3-9A55-6CD2-C873CDC7F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2" y="2830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8">
              <a:extLst>
                <a:ext uri="{FF2B5EF4-FFF2-40B4-BE49-F238E27FC236}">
                  <a16:creationId xmlns:a16="http://schemas.microsoft.com/office/drawing/2014/main" id="{99C33FEA-8693-88F0-5991-972E446CE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2878"/>
              <a:ext cx="796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trends could we take advantage of?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89">
              <a:extLst>
                <a:ext uri="{FF2B5EF4-FFF2-40B4-BE49-F238E27FC236}">
                  <a16:creationId xmlns:a16="http://schemas.microsoft.com/office/drawing/2014/main" id="{151A9B38-51EB-02EB-DDB4-3452A0EEE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" y="287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90">
              <a:extLst>
                <a:ext uri="{FF2B5EF4-FFF2-40B4-BE49-F238E27FC236}">
                  <a16:creationId xmlns:a16="http://schemas.microsoft.com/office/drawing/2014/main" id="{B07DD812-384C-0C15-1857-8CA796E10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2925"/>
              <a:ext cx="89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How can we turn strengths into opportunities?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91">
              <a:extLst>
                <a:ext uri="{FF2B5EF4-FFF2-40B4-BE49-F238E27FC236}">
                  <a16:creationId xmlns:a16="http://schemas.microsoft.com/office/drawing/2014/main" id="{7F026C2B-A231-37C2-838A-9E10F35C1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9" y="2925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92">
              <a:extLst>
                <a:ext uri="{FF2B5EF4-FFF2-40B4-BE49-F238E27FC236}">
                  <a16:creationId xmlns:a16="http://schemas.microsoft.com/office/drawing/2014/main" id="{ED1979C5-9509-5F6D-C4B4-C65CA04FC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2973"/>
              <a:ext cx="99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Given our changing environment, how can we take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93">
              <a:extLst>
                <a:ext uri="{FF2B5EF4-FFF2-40B4-BE49-F238E27FC236}">
                  <a16:creationId xmlns:a16="http://schemas.microsoft.com/office/drawing/2014/main" id="{E7C6B136-FFEF-C8B5-D088-D7A001C33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3021"/>
              <a:ext cx="38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advantage of these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94">
              <a:extLst>
                <a:ext uri="{FF2B5EF4-FFF2-40B4-BE49-F238E27FC236}">
                  <a16:creationId xmlns:a16="http://schemas.microsoft.com/office/drawing/2014/main" id="{F75CF303-2A8B-285A-97B8-C0C601D97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3021"/>
              <a:ext cx="19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changes?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95">
              <a:extLst>
                <a:ext uri="{FF2B5EF4-FFF2-40B4-BE49-F238E27FC236}">
                  <a16:creationId xmlns:a16="http://schemas.microsoft.com/office/drawing/2014/main" id="{BD034CDF-9DB5-CD88-EF19-FE58AB138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3" y="3016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6">
              <a:extLst>
                <a:ext uri="{FF2B5EF4-FFF2-40B4-BE49-F238E27FC236}">
                  <a16:creationId xmlns:a16="http://schemas.microsoft.com/office/drawing/2014/main" id="{A1B983C0-C72A-E4B1-9723-5040D0070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2829"/>
              <a:ext cx="395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threats could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7">
              <a:extLst>
                <a:ext uri="{FF2B5EF4-FFF2-40B4-BE49-F238E27FC236}">
                  <a16:creationId xmlns:a16="http://schemas.microsoft.com/office/drawing/2014/main" id="{81BCE518-8492-EE67-86B7-77DF300A5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1" y="2829"/>
              <a:ext cx="20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impact us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98">
              <a:extLst>
                <a:ext uri="{FF2B5EF4-FFF2-40B4-BE49-F238E27FC236}">
                  <a16:creationId xmlns:a16="http://schemas.microsoft.com/office/drawing/2014/main" id="{7737D959-DB52-7784-6DCC-76254EDB4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0" y="2829"/>
              <a:ext cx="4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99">
              <a:extLst>
                <a:ext uri="{FF2B5EF4-FFF2-40B4-BE49-F238E27FC236}">
                  <a16:creationId xmlns:a16="http://schemas.microsoft.com/office/drawing/2014/main" id="{88374F2F-F50A-6328-5D3C-03D1B93456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1" y="2829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100">
              <a:extLst>
                <a:ext uri="{FF2B5EF4-FFF2-40B4-BE49-F238E27FC236}">
                  <a16:creationId xmlns:a16="http://schemas.microsoft.com/office/drawing/2014/main" id="{75710167-6F67-29ED-549D-88E4DBF37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2877"/>
              <a:ext cx="176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is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101">
              <a:extLst>
                <a:ext uri="{FF2B5EF4-FFF2-40B4-BE49-F238E27FC236}">
                  <a16:creationId xmlns:a16="http://schemas.microsoft.com/office/drawing/2014/main" id="{783324DD-F1EA-9C6B-7ED3-E6CD5BEE3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0" y="2877"/>
              <a:ext cx="87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our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102">
              <a:extLst>
                <a:ext uri="{FF2B5EF4-FFF2-40B4-BE49-F238E27FC236}">
                  <a16:creationId xmlns:a16="http://schemas.microsoft.com/office/drawing/2014/main" id="{7ADE63D9-724A-92BD-1A26-EC8BC9951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8" y="2877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3">
              <a:extLst>
                <a:ext uri="{FF2B5EF4-FFF2-40B4-BE49-F238E27FC236}">
                  <a16:creationId xmlns:a16="http://schemas.microsoft.com/office/drawing/2014/main" id="{5FFD2E07-057F-96E7-7C44-CE22691DC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8" y="2877"/>
              <a:ext cx="390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competition doing?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4">
              <a:extLst>
                <a:ext uri="{FF2B5EF4-FFF2-40B4-BE49-F238E27FC236}">
                  <a16:creationId xmlns:a16="http://schemas.microsoft.com/office/drawing/2014/main" id="{50F2A7F8-E0B5-BB84-D353-D79A49516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0" y="2877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05">
              <a:extLst>
                <a:ext uri="{FF2B5EF4-FFF2-40B4-BE49-F238E27FC236}">
                  <a16:creationId xmlns:a16="http://schemas.microsoft.com/office/drawing/2014/main" id="{13F075CD-E76E-78E0-4800-C1D486891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2924"/>
              <a:ext cx="90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What threats do our weaknesses expose us to?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6">
              <a:extLst>
                <a:ext uri="{FF2B5EF4-FFF2-40B4-BE49-F238E27FC236}">
                  <a16:creationId xmlns:a16="http://schemas.microsoft.com/office/drawing/2014/main" id="{234CDF19-F0E4-EDD1-B138-D0EE181CF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" y="2920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107">
              <a:extLst>
                <a:ext uri="{FF2B5EF4-FFF2-40B4-BE49-F238E27FC236}">
                  <a16:creationId xmlns:a16="http://schemas.microsoft.com/office/drawing/2014/main" id="{286FEA1F-4161-75A3-72C8-BBAB8D4DD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2826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108">
              <a:extLst>
                <a:ext uri="{FF2B5EF4-FFF2-40B4-BE49-F238E27FC236}">
                  <a16:creationId xmlns:a16="http://schemas.microsoft.com/office/drawing/2014/main" id="{21BCF47A-34CE-E0C9-55DE-AEB65835E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2826"/>
              <a:ext cx="99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09">
              <a:extLst>
                <a:ext uri="{FF2B5EF4-FFF2-40B4-BE49-F238E27FC236}">
                  <a16:creationId xmlns:a16="http://schemas.microsoft.com/office/drawing/2014/main" id="{BE8C4A98-D29F-EF70-F42B-6C3296B81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2826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110">
              <a:extLst>
                <a:ext uri="{FF2B5EF4-FFF2-40B4-BE49-F238E27FC236}">
                  <a16:creationId xmlns:a16="http://schemas.microsoft.com/office/drawing/2014/main" id="{FD5CE11E-959D-B31E-1F83-B425EFD13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2826"/>
              <a:ext cx="991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1">
              <a:extLst>
                <a:ext uri="{FF2B5EF4-FFF2-40B4-BE49-F238E27FC236}">
                  <a16:creationId xmlns:a16="http://schemas.microsoft.com/office/drawing/2014/main" id="{183F5428-4A19-0E92-03F3-E6D9D4F75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2826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112">
              <a:extLst>
                <a:ext uri="{FF2B5EF4-FFF2-40B4-BE49-F238E27FC236}">
                  <a16:creationId xmlns:a16="http://schemas.microsoft.com/office/drawing/2014/main" id="{4501CCCE-1A9C-100C-1EA2-CA2AF47D3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2828"/>
              <a:ext cx="2" cy="2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113">
              <a:extLst>
                <a:ext uri="{FF2B5EF4-FFF2-40B4-BE49-F238E27FC236}">
                  <a16:creationId xmlns:a16="http://schemas.microsoft.com/office/drawing/2014/main" id="{70A1104F-25CE-D43B-27AD-097642790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2828"/>
              <a:ext cx="2" cy="2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4">
              <a:extLst>
                <a:ext uri="{FF2B5EF4-FFF2-40B4-BE49-F238E27FC236}">
                  <a16:creationId xmlns:a16="http://schemas.microsoft.com/office/drawing/2014/main" id="{2BAC5081-5DAE-7751-2701-FE71D6816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2828"/>
              <a:ext cx="2" cy="2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115">
              <a:extLst>
                <a:ext uri="{FF2B5EF4-FFF2-40B4-BE49-F238E27FC236}">
                  <a16:creationId xmlns:a16="http://schemas.microsoft.com/office/drawing/2014/main" id="{1B9958C6-6CC6-2D29-D05F-D31816566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3070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116">
              <a:extLst>
                <a:ext uri="{FF2B5EF4-FFF2-40B4-BE49-F238E27FC236}">
                  <a16:creationId xmlns:a16="http://schemas.microsoft.com/office/drawing/2014/main" id="{96A51FF0-402B-5535-A051-8C0CFED8D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" y="311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7">
              <a:extLst>
                <a:ext uri="{FF2B5EF4-FFF2-40B4-BE49-F238E27FC236}">
                  <a16:creationId xmlns:a16="http://schemas.microsoft.com/office/drawing/2014/main" id="{F1E63BF8-765E-8E6C-4401-C9BF5F97B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4" y="3070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8">
              <a:extLst>
                <a:ext uri="{FF2B5EF4-FFF2-40B4-BE49-F238E27FC236}">
                  <a16:creationId xmlns:a16="http://schemas.microsoft.com/office/drawing/2014/main" id="{2D225604-A96B-FC85-CE0C-1EB386FD1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3067"/>
              <a:ext cx="2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Rectangle 119">
              <a:extLst>
                <a:ext uri="{FF2B5EF4-FFF2-40B4-BE49-F238E27FC236}">
                  <a16:creationId xmlns:a16="http://schemas.microsoft.com/office/drawing/2014/main" id="{A93273FE-BC67-1296-5B27-2FC281BB2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3067"/>
              <a:ext cx="990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120">
              <a:extLst>
                <a:ext uri="{FF2B5EF4-FFF2-40B4-BE49-F238E27FC236}">
                  <a16:creationId xmlns:a16="http://schemas.microsoft.com/office/drawing/2014/main" id="{6075FAFD-339B-AD6F-0F0A-F1F14A03D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3067"/>
              <a:ext cx="2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Rectangle 121">
              <a:extLst>
                <a:ext uri="{FF2B5EF4-FFF2-40B4-BE49-F238E27FC236}">
                  <a16:creationId xmlns:a16="http://schemas.microsoft.com/office/drawing/2014/main" id="{D220BCB0-308C-17CE-3AE4-1F3F4747B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3067"/>
              <a:ext cx="991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122">
              <a:extLst>
                <a:ext uri="{FF2B5EF4-FFF2-40B4-BE49-F238E27FC236}">
                  <a16:creationId xmlns:a16="http://schemas.microsoft.com/office/drawing/2014/main" id="{8CEEFCD4-5E93-8D2C-5339-4BA8A2B06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3067"/>
              <a:ext cx="2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Rectangle 123">
              <a:extLst>
                <a:ext uri="{FF2B5EF4-FFF2-40B4-BE49-F238E27FC236}">
                  <a16:creationId xmlns:a16="http://schemas.microsoft.com/office/drawing/2014/main" id="{9DD81A66-B2E3-6419-D787-9E405E4D8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3068"/>
              <a:ext cx="2" cy="9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124">
              <a:extLst>
                <a:ext uri="{FF2B5EF4-FFF2-40B4-BE49-F238E27FC236}">
                  <a16:creationId xmlns:a16="http://schemas.microsoft.com/office/drawing/2014/main" id="{BDD7F8C7-1A7A-2E69-6D06-2EEA9D207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403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Rectangle 125">
              <a:extLst>
                <a:ext uri="{FF2B5EF4-FFF2-40B4-BE49-F238E27FC236}">
                  <a16:creationId xmlns:a16="http://schemas.microsoft.com/office/drawing/2014/main" id="{F3D240C8-3363-B242-09E6-1A7304141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9" y="403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126">
              <a:extLst>
                <a:ext uri="{FF2B5EF4-FFF2-40B4-BE49-F238E27FC236}">
                  <a16:creationId xmlns:a16="http://schemas.microsoft.com/office/drawing/2014/main" id="{FABF4E9D-E6F3-84FC-EB48-09A5B8D7B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" y="4032"/>
              <a:ext cx="99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Rectangle 127">
              <a:extLst>
                <a:ext uri="{FF2B5EF4-FFF2-40B4-BE49-F238E27FC236}">
                  <a16:creationId xmlns:a16="http://schemas.microsoft.com/office/drawing/2014/main" id="{E0C63EBB-370A-8148-E205-699E2F38A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3068"/>
              <a:ext cx="2" cy="9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128">
              <a:extLst>
                <a:ext uri="{FF2B5EF4-FFF2-40B4-BE49-F238E27FC236}">
                  <a16:creationId xmlns:a16="http://schemas.microsoft.com/office/drawing/2014/main" id="{79C37D1B-113C-8FF9-BBCA-017D1616E6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1" y="403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Rectangle 129">
              <a:extLst>
                <a:ext uri="{FF2B5EF4-FFF2-40B4-BE49-F238E27FC236}">
                  <a16:creationId xmlns:a16="http://schemas.microsoft.com/office/drawing/2014/main" id="{29591EAD-D7E2-6032-7E5F-96499E50F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" y="4032"/>
              <a:ext cx="991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130">
              <a:extLst>
                <a:ext uri="{FF2B5EF4-FFF2-40B4-BE49-F238E27FC236}">
                  <a16:creationId xmlns:a16="http://schemas.microsoft.com/office/drawing/2014/main" id="{03338FAD-6985-FB21-76ED-6CB8CBC5B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3068"/>
              <a:ext cx="2" cy="9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131">
              <a:extLst>
                <a:ext uri="{FF2B5EF4-FFF2-40B4-BE49-F238E27FC236}">
                  <a16:creationId xmlns:a16="http://schemas.microsoft.com/office/drawing/2014/main" id="{64C3F49D-F25C-DD2B-222C-0090BAA3C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403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132">
              <a:extLst>
                <a:ext uri="{FF2B5EF4-FFF2-40B4-BE49-F238E27FC236}">
                  <a16:creationId xmlns:a16="http://schemas.microsoft.com/office/drawing/2014/main" id="{148DE088-76B5-11B0-2F40-7A489654B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" y="4032"/>
              <a:ext cx="2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2BC61E12-AC0A-EB15-F137-5959CE13BA4C}"/>
              </a:ext>
            </a:extLst>
          </p:cNvPr>
          <p:cNvSpPr txBox="1"/>
          <p:nvPr/>
        </p:nvSpPr>
        <p:spPr>
          <a:xfrm>
            <a:off x="491949" y="3060627"/>
            <a:ext cx="55224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Rollout instructions: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Email with attached worksheet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Instructions embedded in the worksheet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Faculty lead efforts, individual or as a unit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Engage stakeholders as appropriate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Return to Lacey by November 15</a:t>
            </a:r>
            <a:r>
              <a:rPr lang="en-US" baseline="30000" dirty="0"/>
              <a:t>th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Next steps: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SWOT worksheets are gathered and reviewed by the Steering Committee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 consolidated worksheet is drafted and reviewed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Finalized document is shared as part of the JSIS Strategy report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4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476</Words>
  <Application>Microsoft Office PowerPoint</Application>
  <PresentationFormat>Widescreen</PresentationFormat>
  <Paragraphs>113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Segoe UI Semilight</vt:lpstr>
      <vt:lpstr>Times New Roman</vt:lpstr>
      <vt:lpstr>Office Theme</vt:lpstr>
      <vt:lpstr>Worksheet #3- SWOT Faculty Rollout 10/18 Staff Overview</vt:lpstr>
      <vt:lpstr>Norms and expectations</vt:lpstr>
      <vt:lpstr>Resources</vt:lpstr>
      <vt:lpstr>SWOT Worksheet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#3- SWOT Faculty Rollout 10/11/23 Faculty Meeting</dc:title>
  <dc:creator>Lacey A Colleran</dc:creator>
  <cp:lastModifiedBy>Lacey A Colleran</cp:lastModifiedBy>
  <cp:revision>2</cp:revision>
  <dcterms:created xsi:type="dcterms:W3CDTF">2023-10-09T15:31:48Z</dcterms:created>
  <dcterms:modified xsi:type="dcterms:W3CDTF">2023-10-18T13:40:41Z</dcterms:modified>
</cp:coreProperties>
</file>