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60" r:id="rId4"/>
    <p:sldId id="262" r:id="rId5"/>
    <p:sldId id="269" r:id="rId6"/>
    <p:sldId id="263" r:id="rId7"/>
    <p:sldId id="268" r:id="rId8"/>
    <p:sldId id="265" r:id="rId9"/>
    <p:sldId id="264" r:id="rId10"/>
    <p:sldId id="261" r:id="rId11"/>
    <p:sldId id="271" r:id="rId12"/>
    <p:sldId id="266" r:id="rId13"/>
    <p:sldId id="267" r:id="rId14"/>
    <p:sldId id="270" r:id="rId15"/>
    <p:sldId id="258"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68" d="100"/>
          <a:sy n="68" d="100"/>
        </p:scale>
        <p:origin x="61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2/25/2023</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2/25/2023</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2/25/2023</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2/25/2023</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2/25/2023</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hinduamerican.org/racist-history-caste-syste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equalitylabs.org/castesurvey/#what-is-caste"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7m49DT8pPe0" TargetMode="External"/><Relationship Id="rId2" Type="http://schemas.openxmlformats.org/officeDocument/2006/relationships/hyperlink" Target="https://www.npr.org/2020/08/04/898574852/its-more-than-racism-isabel-wilkerson-explains-america-s-caste-system"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www.npr.org/2020/08/04/898574852/its-more-than-racism-isabel-wilkerson-explains-america-s-caste-system" TargetMode="External"/><Relationship Id="rId2" Type="http://schemas.openxmlformats.org/officeDocument/2006/relationships/hyperlink" Target="https://www.equalitylabs.org/castesurvey/#what-is-caste" TargetMode="External"/><Relationship Id="rId1" Type="http://schemas.openxmlformats.org/officeDocument/2006/relationships/slideLayout" Target="../slideLayouts/slideLayout2.xml"/><Relationship Id="rId6" Type="http://schemas.openxmlformats.org/officeDocument/2006/relationships/hyperlink" Target="https://www.asianstudies.org/publications/eaa/archives/caste-in-india-an-eaa-interview-with-kias-author-diane-mines/" TargetMode="External"/><Relationship Id="rId5" Type="http://schemas.openxmlformats.org/officeDocument/2006/relationships/hyperlink" Target="https://asiasociety.org/education/jati-caste-system-india" TargetMode="External"/><Relationship Id="rId4" Type="http://schemas.openxmlformats.org/officeDocument/2006/relationships/hyperlink" Target="https://www.hinduamerican.org/racist-history-caste-syste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commons.wikimedia.org/wiki/File:Indian_Caste_System.jp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9L4aA_dX2C4" TargetMode="External"/><Relationship Id="rId2" Type="http://schemas.openxmlformats.org/officeDocument/2006/relationships/hyperlink" Target="https://www.choices.edu/scholar/vazira-zamindar/"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asiasociety.org/education/jati-caste-system-india"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asianstudies.org/publications/eaa/archives/caste-in-india-an-eaa-interview-with-kias-author-diane-mine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D0E83-0404-4B41-AEBA-05B7A82D1ADF}"/>
              </a:ext>
            </a:extLst>
          </p:cNvPr>
          <p:cNvSpPr>
            <a:spLocks noGrp="1"/>
          </p:cNvSpPr>
          <p:nvPr>
            <p:ph type="ctrTitle"/>
          </p:nvPr>
        </p:nvSpPr>
        <p:spPr/>
        <p:txBody>
          <a:bodyPr/>
          <a:lstStyle/>
          <a:p>
            <a:r>
              <a:rPr lang="en-US" dirty="0"/>
              <a:t>Unit 3:  Diffusion of People and Culture</a:t>
            </a:r>
          </a:p>
        </p:txBody>
      </p:sp>
      <p:sp>
        <p:nvSpPr>
          <p:cNvPr id="3" name="Subtitle 2">
            <a:extLst>
              <a:ext uri="{FF2B5EF4-FFF2-40B4-BE49-F238E27FC236}">
                <a16:creationId xmlns:a16="http://schemas.microsoft.com/office/drawing/2014/main" id="{01D25482-D893-4525-B428-9387A30B43AB}"/>
              </a:ext>
            </a:extLst>
          </p:cNvPr>
          <p:cNvSpPr>
            <a:spLocks noGrp="1"/>
          </p:cNvSpPr>
          <p:nvPr>
            <p:ph type="subTitle" idx="1"/>
          </p:nvPr>
        </p:nvSpPr>
        <p:spPr/>
        <p:txBody>
          <a:bodyPr>
            <a:normAutofit fontScale="62500" lnSpcReduction="20000"/>
          </a:bodyPr>
          <a:lstStyle/>
          <a:p>
            <a:r>
              <a:rPr lang="en-US" b="1" dirty="0"/>
              <a:t>India and south Asia:  From area studies to ethnic studies</a:t>
            </a:r>
          </a:p>
          <a:p>
            <a:r>
              <a:rPr lang="en-US" dirty="0"/>
              <a:t>Developed by Rachel Heilman (Issaquah High School) with support from the South Asia Center at the University of Washington with funding from the U.S. Department of Education National Resource Centers Program.</a:t>
            </a:r>
            <a:endParaRPr lang="en-US" b="1" dirty="0"/>
          </a:p>
        </p:txBody>
      </p:sp>
      <p:sp>
        <p:nvSpPr>
          <p:cNvPr id="4" name="Rectangle 3">
            <a:extLst>
              <a:ext uri="{FF2B5EF4-FFF2-40B4-BE49-F238E27FC236}">
                <a16:creationId xmlns:a16="http://schemas.microsoft.com/office/drawing/2014/main" id="{C22FCC8D-28C6-43A4-A467-04E2E0A1B78F}"/>
              </a:ext>
            </a:extLst>
          </p:cNvPr>
          <p:cNvSpPr/>
          <p:nvPr/>
        </p:nvSpPr>
        <p:spPr>
          <a:xfrm>
            <a:off x="2627685" y="4186535"/>
            <a:ext cx="6936643" cy="1323439"/>
          </a:xfrm>
          <a:prstGeom prst="rect">
            <a:avLst/>
          </a:prstGeom>
          <a:noFill/>
        </p:spPr>
        <p:txBody>
          <a:bodyPr wrap="none" lIns="91440" tIns="45720" rIns="91440" bIns="45720">
            <a:spAutoFit/>
          </a:bodyPr>
          <a:lstStyle/>
          <a:p>
            <a:pPr algn="ctr"/>
            <a:r>
              <a:rPr lang="en-US" sz="8000" b="1" cap="none" spc="0" dirty="0">
                <a:ln w="6600">
                  <a:solidFill>
                    <a:schemeClr val="accent2"/>
                  </a:solidFill>
                  <a:prstDash val="solid"/>
                </a:ln>
                <a:solidFill>
                  <a:srgbClr val="FFFFFF"/>
                </a:solidFill>
                <a:effectLst>
                  <a:outerShdw dist="38100" dir="2700000" algn="tl" rotWithShape="0">
                    <a:schemeClr val="accent2"/>
                  </a:outerShdw>
                </a:effectLst>
              </a:rPr>
              <a:t>Intro to Caste</a:t>
            </a:r>
          </a:p>
        </p:txBody>
      </p:sp>
    </p:spTree>
    <p:extLst>
      <p:ext uri="{BB962C8B-B14F-4D97-AF65-F5344CB8AC3E}">
        <p14:creationId xmlns:p14="http://schemas.microsoft.com/office/powerpoint/2010/main" val="557985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5577E-B3ED-46AB-9732-43D2A7EC7A51}"/>
              </a:ext>
            </a:extLst>
          </p:cNvPr>
          <p:cNvSpPr>
            <a:spLocks noGrp="1"/>
          </p:cNvSpPr>
          <p:nvPr>
            <p:ph type="title"/>
          </p:nvPr>
        </p:nvSpPr>
        <p:spPr/>
        <p:txBody>
          <a:bodyPr/>
          <a:lstStyle/>
          <a:p>
            <a:r>
              <a:rPr lang="en-US" dirty="0"/>
              <a:t>From Jeffrey &amp; </a:t>
            </a:r>
            <a:r>
              <a:rPr lang="en-US" dirty="0" err="1"/>
              <a:t>HaRriss</a:t>
            </a:r>
            <a:r>
              <a:rPr lang="en-US" dirty="0"/>
              <a:t> </a:t>
            </a:r>
          </a:p>
        </p:txBody>
      </p:sp>
      <p:sp>
        <p:nvSpPr>
          <p:cNvPr id="3" name="Content Placeholder 2">
            <a:extLst>
              <a:ext uri="{FF2B5EF4-FFF2-40B4-BE49-F238E27FC236}">
                <a16:creationId xmlns:a16="http://schemas.microsoft.com/office/drawing/2014/main" id="{6429979A-51E7-42AA-9E06-B5B7C237878D}"/>
              </a:ext>
            </a:extLst>
          </p:cNvPr>
          <p:cNvSpPr>
            <a:spLocks noGrp="1"/>
          </p:cNvSpPr>
          <p:nvPr>
            <p:ph idx="1"/>
          </p:nvPr>
        </p:nvSpPr>
        <p:spPr>
          <a:xfrm>
            <a:off x="581192" y="2180496"/>
            <a:ext cx="11029615" cy="4472095"/>
          </a:xfrm>
        </p:spPr>
        <p:txBody>
          <a:bodyPr>
            <a:normAutofit fontScale="92500" lnSpcReduction="20000"/>
          </a:bodyPr>
          <a:lstStyle/>
          <a:p>
            <a:pPr marL="0" indent="0">
              <a:buNone/>
            </a:pPr>
            <a:r>
              <a:rPr lang="en-US" sz="2800" dirty="0"/>
              <a:t>“…a system of stratification manifest in everyday aspects of lifestyle that is more institutionalized and slower to change than are other systems of hierarchy and which involves a greater degree of separation between strata than is typically characteristic of class-stratified societies…</a:t>
            </a:r>
          </a:p>
          <a:p>
            <a:pPr marL="0" indent="0">
              <a:buNone/>
            </a:pPr>
            <a:r>
              <a:rPr lang="en-US" sz="2800" dirty="0"/>
              <a:t>…as caste has declined somewhat as a ‘system,’ it has been reinvented as an identity in the sphere of modern competitive politics...</a:t>
            </a:r>
          </a:p>
          <a:p>
            <a:pPr marL="0" indent="0">
              <a:buNone/>
            </a:pPr>
            <a:r>
              <a:rPr lang="en-US" sz="2800" dirty="0"/>
              <a:t>…Marriage is another sphere in which caste hierarchy remains important…</a:t>
            </a:r>
          </a:p>
          <a:p>
            <a:pPr marL="0" indent="0">
              <a:buNone/>
            </a:pPr>
            <a:r>
              <a:rPr lang="en-US" sz="2800" dirty="0"/>
              <a:t>…The debate about caste in contemporary India is therefore no longer about ‘caste systems’ or about providing some type of definitive description of the rules of purity and pollution.  Rather, the debate is about how caste continues to matter as an identity and aspect of everyday practice” </a:t>
            </a:r>
            <a:r>
              <a:rPr lang="en-US" sz="1700" dirty="0"/>
              <a:t>(18-21).</a:t>
            </a:r>
            <a:endParaRPr lang="en-US" sz="2800" dirty="0"/>
          </a:p>
        </p:txBody>
      </p:sp>
    </p:spTree>
    <p:extLst>
      <p:ext uri="{BB962C8B-B14F-4D97-AF65-F5344CB8AC3E}">
        <p14:creationId xmlns:p14="http://schemas.microsoft.com/office/powerpoint/2010/main" val="416180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5577E-B3ED-46AB-9732-43D2A7EC7A51}"/>
              </a:ext>
            </a:extLst>
          </p:cNvPr>
          <p:cNvSpPr>
            <a:spLocks noGrp="1"/>
          </p:cNvSpPr>
          <p:nvPr>
            <p:ph type="title"/>
          </p:nvPr>
        </p:nvSpPr>
        <p:spPr/>
        <p:txBody>
          <a:bodyPr/>
          <a:lstStyle/>
          <a:p>
            <a:r>
              <a:rPr lang="en-US" dirty="0"/>
              <a:t>From Hindu American Foundation </a:t>
            </a:r>
          </a:p>
        </p:txBody>
      </p:sp>
      <p:sp>
        <p:nvSpPr>
          <p:cNvPr id="3" name="Content Placeholder 2">
            <a:extLst>
              <a:ext uri="{FF2B5EF4-FFF2-40B4-BE49-F238E27FC236}">
                <a16:creationId xmlns:a16="http://schemas.microsoft.com/office/drawing/2014/main" id="{6429979A-51E7-42AA-9E06-B5B7C237878D}"/>
              </a:ext>
            </a:extLst>
          </p:cNvPr>
          <p:cNvSpPr>
            <a:spLocks noGrp="1"/>
          </p:cNvSpPr>
          <p:nvPr>
            <p:ph idx="1"/>
          </p:nvPr>
        </p:nvSpPr>
        <p:spPr>
          <a:xfrm>
            <a:off x="581192" y="2180496"/>
            <a:ext cx="11029615" cy="4472095"/>
          </a:xfrm>
        </p:spPr>
        <p:txBody>
          <a:bodyPr>
            <a:normAutofit fontScale="92500" lnSpcReduction="10000"/>
          </a:bodyPr>
          <a:lstStyle/>
          <a:p>
            <a:pPr marL="0" indent="0" fontAlgn="base">
              <a:buNone/>
            </a:pPr>
            <a:r>
              <a:rPr lang="en-US" dirty="0"/>
              <a:t>“The idea of an Indian caste system, as an unchanging, oppressive, and hereditary social hierarchy that is religiously mandated by and for Hindus, is the product of European conceptions about Indians and Hinduism.</a:t>
            </a:r>
          </a:p>
          <a:p>
            <a:pPr marL="0" indent="0" fontAlgn="base">
              <a:buNone/>
            </a:pPr>
            <a:r>
              <a:rPr lang="en-US" dirty="0"/>
              <a:t>Informed by 18th- and 19th- century beliefs in white-European and Christian superiority over “dark” races around the world and non-Christian religions, Europeans theorized that the whole of Indian society was organized as a four-fold caste system and a class of “untouchable” castes outside the main four. According to such theories, the system was created and enforced by a small and ostensibly oppressive Hindu priestly class of the false religions of India with seemingly little to no opposition from the masses for </a:t>
            </a:r>
            <a:r>
              <a:rPr lang="en-US" dirty="0" err="1"/>
              <a:t>millenia</a:t>
            </a:r>
            <a:r>
              <a:rPr lang="en-US" dirty="0"/>
              <a:t>. It remains the predominant way in which Indian and Hindu society are understood and portrayed globally, in spite of Europeans, over 200 years ago, witnessing ground realities that did not correspond to their conceptions.</a:t>
            </a:r>
          </a:p>
          <a:p>
            <a:pPr marL="0" indent="0" fontAlgn="base">
              <a:buNone/>
            </a:pPr>
            <a:r>
              <a:rPr lang="en-US" dirty="0"/>
              <a:t>Acknowledging the historical role of the British in conceiving an Indian caste system in no way denies that prejudices, discrimination, or exploitation on the basis of various perceived differences in different quarters and levels of Indian society existed (and continue to exist) and that some groups or communities have suffered more than others. It also does not deny the reality of individuals and groups using social, political, and economic advantages, even the color of religion, to justify their standing and behavior towards others. But the fact is that the legacy of colonialism very much informs not only the understanding of India to date, but also impacts contemporary caste and religious dynamics in the subcontinent.”</a:t>
            </a:r>
          </a:p>
          <a:p>
            <a:pPr marL="0" indent="0" fontAlgn="base">
              <a:buNone/>
            </a:pPr>
            <a:r>
              <a:rPr lang="en-US" dirty="0">
                <a:hlinkClick r:id="rId2"/>
              </a:rPr>
              <a:t>https://www.hinduamerican.org/racist-history-caste-system</a:t>
            </a:r>
            <a:r>
              <a:rPr lang="en-US" dirty="0"/>
              <a:t> </a:t>
            </a:r>
          </a:p>
        </p:txBody>
      </p:sp>
    </p:spTree>
    <p:extLst>
      <p:ext uri="{BB962C8B-B14F-4D97-AF65-F5344CB8AC3E}">
        <p14:creationId xmlns:p14="http://schemas.microsoft.com/office/powerpoint/2010/main" val="3992016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90168-A94C-4A10-A26E-6F4ADA111716}"/>
              </a:ext>
            </a:extLst>
          </p:cNvPr>
          <p:cNvSpPr>
            <a:spLocks noGrp="1"/>
          </p:cNvSpPr>
          <p:nvPr>
            <p:ph type="title"/>
          </p:nvPr>
        </p:nvSpPr>
        <p:spPr/>
        <p:txBody>
          <a:bodyPr/>
          <a:lstStyle/>
          <a:p>
            <a:r>
              <a:rPr lang="en-US" dirty="0"/>
              <a:t>From Equality Labs</a:t>
            </a:r>
          </a:p>
        </p:txBody>
      </p:sp>
      <p:sp>
        <p:nvSpPr>
          <p:cNvPr id="3" name="Content Placeholder 2">
            <a:extLst>
              <a:ext uri="{FF2B5EF4-FFF2-40B4-BE49-F238E27FC236}">
                <a16:creationId xmlns:a16="http://schemas.microsoft.com/office/drawing/2014/main" id="{BCBCD3F4-B099-431E-802D-EBB7439F5A89}"/>
              </a:ext>
            </a:extLst>
          </p:cNvPr>
          <p:cNvSpPr>
            <a:spLocks noGrp="1"/>
          </p:cNvSpPr>
          <p:nvPr>
            <p:ph idx="1"/>
          </p:nvPr>
        </p:nvSpPr>
        <p:spPr>
          <a:xfrm>
            <a:off x="581192" y="2180496"/>
            <a:ext cx="11029615" cy="4551608"/>
          </a:xfrm>
        </p:spPr>
        <p:txBody>
          <a:bodyPr>
            <a:normAutofit fontScale="77500" lnSpcReduction="20000"/>
          </a:bodyPr>
          <a:lstStyle/>
          <a:p>
            <a:pPr marL="0" indent="0">
              <a:buNone/>
            </a:pPr>
            <a:r>
              <a:rPr lang="en-US" sz="3000" dirty="0">
                <a:solidFill>
                  <a:srgbClr val="000000"/>
                </a:solidFill>
                <a:latin typeface="Libre Franklin"/>
              </a:rPr>
              <a:t>“Caste like race is a social category created in order to exploit a particular group of people. While it shares characteristics that are analogous to class and racial systems of oppression it is quite distinct because of its religious origins and the connections it makes between purity, profession, and skin color. As a result when trying to understand how caste may impact one's experience of classism or even </a:t>
            </a:r>
            <a:r>
              <a:rPr lang="en-US" sz="3000" dirty="0" err="1">
                <a:solidFill>
                  <a:srgbClr val="000000"/>
                </a:solidFill>
                <a:latin typeface="Libre Franklin"/>
              </a:rPr>
              <a:t>colourism</a:t>
            </a:r>
            <a:r>
              <a:rPr lang="en-US" sz="3000" dirty="0">
                <a:solidFill>
                  <a:srgbClr val="000000"/>
                </a:solidFill>
                <a:latin typeface="Libre Franklin"/>
              </a:rPr>
              <a:t>, we recommend the application of intersectionality as a way to understand how caste, class, gender, and race can be overlapping, interconnected but still distinct systems of oppression.</a:t>
            </a:r>
          </a:p>
          <a:p>
            <a:pPr marL="0" indent="0">
              <a:buNone/>
            </a:pPr>
            <a:r>
              <a:rPr lang="en-US" sz="3000" dirty="0">
                <a:solidFill>
                  <a:srgbClr val="000000"/>
                </a:solidFill>
                <a:latin typeface="Libre Franklin"/>
              </a:rPr>
              <a:t>For example, a Dalit could become wealthy and still be limited in social circles because of [who they are, how they are] perceived through the specific lens and rituals of their Caste location. For example a rich Dalit may still not be welcome to marry an upper-Caste partner. They will still be barred from chanting </a:t>
            </a:r>
            <a:r>
              <a:rPr lang="en-US" sz="3000">
                <a:solidFill>
                  <a:srgbClr val="000000"/>
                </a:solidFill>
                <a:latin typeface="Libre Franklin"/>
              </a:rPr>
              <a:t>religious verses</a:t>
            </a:r>
            <a:r>
              <a:rPr lang="en-US" sz="3000" dirty="0">
                <a:solidFill>
                  <a:srgbClr val="000000"/>
                </a:solidFill>
                <a:latin typeface="Libre Franklin"/>
              </a:rPr>
              <a:t>, they cannot become priests, and may still be treated poorly despite their ability to break class barriers.”</a:t>
            </a:r>
          </a:p>
          <a:p>
            <a:pPr marL="0" indent="0">
              <a:buNone/>
            </a:pPr>
            <a:r>
              <a:rPr lang="en-US" dirty="0">
                <a:solidFill>
                  <a:srgbClr val="000000"/>
                </a:solidFill>
                <a:latin typeface="Libre Franklin"/>
              </a:rPr>
              <a:t> </a:t>
            </a:r>
          </a:p>
          <a:p>
            <a:pPr marL="0" indent="0">
              <a:buNone/>
            </a:pPr>
            <a:r>
              <a:rPr lang="en-US" dirty="0">
                <a:hlinkClick r:id="rId2"/>
              </a:rPr>
              <a:t>https://www.equalitylabs.org/castesurvey/#what-is-caste</a:t>
            </a:r>
            <a:r>
              <a:rPr lang="en-US" dirty="0"/>
              <a:t> </a:t>
            </a:r>
          </a:p>
        </p:txBody>
      </p:sp>
    </p:spTree>
    <p:extLst>
      <p:ext uri="{BB962C8B-B14F-4D97-AF65-F5344CB8AC3E}">
        <p14:creationId xmlns:p14="http://schemas.microsoft.com/office/powerpoint/2010/main" val="1918804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3F1EE4-1240-411C-AD1E-3952A5FB489D}"/>
              </a:ext>
            </a:extLst>
          </p:cNvPr>
          <p:cNvSpPr>
            <a:spLocks noGrp="1"/>
          </p:cNvSpPr>
          <p:nvPr>
            <p:ph type="title"/>
          </p:nvPr>
        </p:nvSpPr>
        <p:spPr/>
        <p:txBody>
          <a:bodyPr/>
          <a:lstStyle/>
          <a:p>
            <a:r>
              <a:rPr lang="en-US" dirty="0"/>
              <a:t>Think-Pair-Share</a:t>
            </a:r>
          </a:p>
        </p:txBody>
      </p:sp>
      <p:sp>
        <p:nvSpPr>
          <p:cNvPr id="5" name="Content Placeholder 4">
            <a:extLst>
              <a:ext uri="{FF2B5EF4-FFF2-40B4-BE49-F238E27FC236}">
                <a16:creationId xmlns:a16="http://schemas.microsoft.com/office/drawing/2014/main" id="{4D495709-C88F-42B8-A42C-D22358F444D7}"/>
              </a:ext>
            </a:extLst>
          </p:cNvPr>
          <p:cNvSpPr>
            <a:spLocks noGrp="1"/>
          </p:cNvSpPr>
          <p:nvPr>
            <p:ph sz="half" idx="1"/>
          </p:nvPr>
        </p:nvSpPr>
        <p:spPr/>
        <p:txBody>
          <a:bodyPr>
            <a:normAutofit/>
          </a:bodyPr>
          <a:lstStyle/>
          <a:p>
            <a:pPr marL="0" indent="0">
              <a:buNone/>
            </a:pPr>
            <a:r>
              <a:rPr lang="en-US" sz="5400" dirty="0"/>
              <a:t>If you had to define caste in one sentence, how would you do it?</a:t>
            </a:r>
          </a:p>
        </p:txBody>
      </p:sp>
      <p:pic>
        <p:nvPicPr>
          <p:cNvPr id="8" name="Content Placeholder 7" descr="Venn diagram">
            <a:extLst>
              <a:ext uri="{FF2B5EF4-FFF2-40B4-BE49-F238E27FC236}">
                <a16:creationId xmlns:a16="http://schemas.microsoft.com/office/drawing/2014/main" id="{A2D8D747-8462-4C8D-9ED4-B963A786D96C}"/>
              </a:ext>
            </a:extLst>
          </p:cNvPr>
          <p:cNvPicPr>
            <a:picLocks noGrp="1" noChangeAspect="1"/>
          </p:cNvPicPr>
          <p:nvPr>
            <p:ph sz="half" idx="2"/>
          </p:nvPr>
        </p:nvPicPr>
        <p:blipFill>
          <a:blip r:embed="rId2">
            <a:extLst>
              <a:ext uri="{96DAC541-7B7A-43D3-8B79-37D633B846F1}">
                <asvg:svgBlip xmlns:asvg="http://schemas.microsoft.com/office/drawing/2016/SVG/main" r:embed="rId3"/>
              </a:ext>
            </a:extLst>
          </a:blip>
          <a:stretch>
            <a:fillRect/>
          </a:stretch>
        </p:blipFill>
        <p:spPr>
          <a:xfrm>
            <a:off x="6931576" y="2228003"/>
            <a:ext cx="3590649" cy="3590649"/>
          </a:xfrm>
        </p:spPr>
      </p:pic>
    </p:spTree>
    <p:extLst>
      <p:ext uri="{BB962C8B-B14F-4D97-AF65-F5344CB8AC3E}">
        <p14:creationId xmlns:p14="http://schemas.microsoft.com/office/powerpoint/2010/main" val="509403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90B0F-01C6-48FA-ADFD-7DFAB08427FB}"/>
              </a:ext>
            </a:extLst>
          </p:cNvPr>
          <p:cNvSpPr>
            <a:spLocks noGrp="1"/>
          </p:cNvSpPr>
          <p:nvPr>
            <p:ph type="title"/>
          </p:nvPr>
        </p:nvSpPr>
        <p:spPr/>
        <p:txBody>
          <a:bodyPr>
            <a:normAutofit fontScale="90000"/>
          </a:bodyPr>
          <a:lstStyle/>
          <a:p>
            <a:r>
              <a:rPr lang="en-US" dirty="0"/>
              <a:t>Extension: Isabel Wilkerson</a:t>
            </a:r>
            <a:br>
              <a:rPr lang="en-US" dirty="0"/>
            </a:br>
            <a:r>
              <a:rPr lang="en-US" sz="1600" dirty="0">
                <a:hlinkClick r:id="rId2"/>
              </a:rPr>
              <a:t>https://www.npr.org/2020/08/04/898574852/its-more-than-racism-isabel-wilkerson-explains-america-s-caste-system</a:t>
            </a:r>
            <a:r>
              <a:rPr lang="en-US" sz="1600" dirty="0"/>
              <a:t> </a:t>
            </a:r>
            <a:endParaRPr lang="en-US" dirty="0"/>
          </a:p>
        </p:txBody>
      </p:sp>
      <p:sp>
        <p:nvSpPr>
          <p:cNvPr id="3" name="Content Placeholder 2">
            <a:extLst>
              <a:ext uri="{FF2B5EF4-FFF2-40B4-BE49-F238E27FC236}">
                <a16:creationId xmlns:a16="http://schemas.microsoft.com/office/drawing/2014/main" id="{AB4EF3D9-A867-4DFF-8AF6-74FF7FAEA0F7}"/>
              </a:ext>
            </a:extLst>
          </p:cNvPr>
          <p:cNvSpPr>
            <a:spLocks noGrp="1"/>
          </p:cNvSpPr>
          <p:nvPr>
            <p:ph sz="half" idx="1"/>
          </p:nvPr>
        </p:nvSpPr>
        <p:spPr>
          <a:xfrm>
            <a:off x="581193" y="2228003"/>
            <a:ext cx="5422390" cy="4399040"/>
          </a:xfrm>
        </p:spPr>
        <p:txBody>
          <a:bodyPr>
            <a:normAutofit fontScale="85000" lnSpcReduction="20000"/>
          </a:bodyPr>
          <a:lstStyle/>
          <a:p>
            <a:pPr marL="0" indent="0">
              <a:buNone/>
            </a:pPr>
            <a:r>
              <a:rPr lang="en-US" dirty="0"/>
              <a:t>Isabel Wilkerson, an American journalist and Pulitzer Prize winner, has expanded the concept of caste even further:</a:t>
            </a:r>
          </a:p>
          <a:p>
            <a:pPr fontAlgn="base"/>
            <a:r>
              <a:rPr lang="en-US" dirty="0"/>
              <a:t>Wilkerson describes caste an artificial hierarchy that helps determine standing and respect, assumptions of beauty and competence, and even who gets benefit of the doubt and access to resources.</a:t>
            </a:r>
          </a:p>
          <a:p>
            <a:pPr fontAlgn="base"/>
            <a:r>
              <a:rPr lang="en-US" dirty="0"/>
              <a:t>"Caste focuses in on the infrastructure of our divisions and the rankings, whereas race is the metric that's used to determine one's place in that," she says.</a:t>
            </a:r>
          </a:p>
          <a:p>
            <a:pPr fontAlgn="base"/>
            <a:r>
              <a:rPr lang="en-US" dirty="0"/>
              <a:t>Wilkerson notes that the concept of caste has been around for thousands of years: "[Caste] predates the idea of race, which is ... only 400 or 500 years old, dating back to the transatlantic slave trade."</a:t>
            </a:r>
          </a:p>
          <a:p>
            <a:pPr fontAlgn="base"/>
            <a:r>
              <a:rPr lang="en-US" dirty="0"/>
              <a:t>Caste, she adds, "is the term that is more precise [than race]; it is more comprehensive, and it gets at the underlying infrastructure that often we cannot see, but that is there undergirding much of the inequality and injustices and disparities that we live with in this country."</a:t>
            </a:r>
          </a:p>
          <a:p>
            <a:pPr marL="0" indent="0">
              <a:buNone/>
            </a:pPr>
            <a:r>
              <a:rPr lang="en-US" dirty="0"/>
              <a:t> </a:t>
            </a:r>
          </a:p>
        </p:txBody>
      </p:sp>
      <p:sp>
        <p:nvSpPr>
          <p:cNvPr id="4" name="Content Placeholder 3">
            <a:extLst>
              <a:ext uri="{FF2B5EF4-FFF2-40B4-BE49-F238E27FC236}">
                <a16:creationId xmlns:a16="http://schemas.microsoft.com/office/drawing/2014/main" id="{881447C7-3C28-4504-B159-3DAEA721C755}"/>
              </a:ext>
            </a:extLst>
          </p:cNvPr>
          <p:cNvSpPr>
            <a:spLocks noGrp="1"/>
          </p:cNvSpPr>
          <p:nvPr>
            <p:ph sz="half" idx="2"/>
          </p:nvPr>
        </p:nvSpPr>
        <p:spPr/>
        <p:txBody>
          <a:bodyPr>
            <a:normAutofit fontScale="85000" lnSpcReduction="20000"/>
          </a:bodyPr>
          <a:lstStyle/>
          <a:p>
            <a:pPr marL="0" indent="0">
              <a:buNone/>
            </a:pPr>
            <a:r>
              <a:rPr lang="en-US" sz="4700" dirty="0"/>
              <a:t>This Daily Show interview with her can help us clarify our understanding of her thinking: </a:t>
            </a:r>
            <a:r>
              <a:rPr lang="en-US" dirty="0">
                <a:hlinkClick r:id="rId3"/>
              </a:rPr>
              <a:t>https://www.youtube.com/watch?v=7m49DT8pPe0</a:t>
            </a:r>
            <a:r>
              <a:rPr lang="en-US" dirty="0"/>
              <a:t> </a:t>
            </a:r>
          </a:p>
        </p:txBody>
      </p:sp>
    </p:spTree>
    <p:extLst>
      <p:ext uri="{BB962C8B-B14F-4D97-AF65-F5344CB8AC3E}">
        <p14:creationId xmlns:p14="http://schemas.microsoft.com/office/powerpoint/2010/main" val="1463489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4BEEEF-28FC-40DB-88F8-D72CE646DFB6}"/>
              </a:ext>
            </a:extLst>
          </p:cNvPr>
          <p:cNvSpPr>
            <a:spLocks noGrp="1"/>
          </p:cNvSpPr>
          <p:nvPr>
            <p:ph type="title"/>
          </p:nvPr>
        </p:nvSpPr>
        <p:spPr/>
        <p:txBody>
          <a:bodyPr/>
          <a:lstStyle/>
          <a:p>
            <a:r>
              <a:rPr lang="en-US" dirty="0"/>
              <a:t>references</a:t>
            </a:r>
          </a:p>
        </p:txBody>
      </p:sp>
      <p:sp>
        <p:nvSpPr>
          <p:cNvPr id="5" name="Content Placeholder 4">
            <a:extLst>
              <a:ext uri="{FF2B5EF4-FFF2-40B4-BE49-F238E27FC236}">
                <a16:creationId xmlns:a16="http://schemas.microsoft.com/office/drawing/2014/main" id="{C86D3E35-E244-4ECF-9982-8812FAA98D64}"/>
              </a:ext>
            </a:extLst>
          </p:cNvPr>
          <p:cNvSpPr>
            <a:spLocks noGrp="1"/>
          </p:cNvSpPr>
          <p:nvPr>
            <p:ph idx="1"/>
          </p:nvPr>
        </p:nvSpPr>
        <p:spPr>
          <a:xfrm>
            <a:off x="581192" y="1937486"/>
            <a:ext cx="11029615" cy="4920514"/>
          </a:xfrm>
        </p:spPr>
        <p:txBody>
          <a:bodyPr>
            <a:normAutofit fontScale="62500" lnSpcReduction="20000"/>
          </a:bodyPr>
          <a:lstStyle/>
          <a:p>
            <a:pPr marL="0" lvl="0" indent="0">
              <a:spcBef>
                <a:spcPts val="0"/>
              </a:spcBef>
              <a:buNone/>
              <a:tabLst>
                <a:tab pos="91440" algn="l"/>
                <a:tab pos="457200" algn="l"/>
              </a:tabLst>
            </a:pP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Equality Labs. “Caste in the United States: A Survey of Caste Among South Asian Americans.” </a:t>
            </a:r>
          </a:p>
          <a:p>
            <a:pPr marL="0" lvl="0" indent="0">
              <a:spcBef>
                <a:spcPts val="0"/>
              </a:spcBef>
              <a:buNone/>
              <a:tabLst>
                <a:tab pos="91440" algn="l"/>
                <a:tab pos="457200" algn="l"/>
              </a:tabLst>
            </a:pP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Accessed December 28, 2021. </a:t>
            </a:r>
            <a:r>
              <a:rPr lang="en-US" sz="1200" dirty="0">
                <a:solidFill>
                  <a:srgbClr val="404040"/>
                </a:solidFill>
                <a:latin typeface="Verdana" panose="020B0604030504040204" pitchFamily="34" charset="0"/>
                <a:ea typeface="Verdana" panose="020B0604030504040204" pitchFamily="34" charset="0"/>
                <a:cs typeface="Times New Roman" panose="02020603050405020304" pitchFamily="18" charset="0"/>
                <a:hlinkClick r:id="rId2"/>
              </a:rPr>
              <a:t>https://www.equalitylabs.org/castesurvey/#what-is-caste</a:t>
            </a:r>
            <a:r>
              <a:rPr lang="en-US" sz="1200" dirty="0">
                <a:solidFill>
                  <a:srgbClr val="404040"/>
                </a:solidFill>
                <a:latin typeface="Verdana" panose="020B0604030504040204" pitchFamily="34" charset="0"/>
                <a:ea typeface="Verdana" panose="020B0604030504040204" pitchFamily="34" charset="0"/>
                <a:cs typeface="Times New Roman" panose="02020603050405020304" pitchFamily="18" charset="0"/>
              </a:rPr>
              <a:t>   </a:t>
            </a:r>
            <a:endPar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endParaRPr>
          </a:p>
          <a:p>
            <a:pPr marL="0" lvl="0" indent="0">
              <a:spcBef>
                <a:spcPts val="0"/>
              </a:spcBef>
              <a:buNone/>
              <a:tabLst>
                <a:tab pos="91440" algn="l"/>
                <a:tab pos="457200" algn="l"/>
              </a:tabLst>
            </a:pPr>
            <a:endPar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endParaRPr>
          </a:p>
          <a:p>
            <a:pPr marL="0" lvl="0" indent="0">
              <a:spcBef>
                <a:spcPts val="0"/>
              </a:spcBef>
              <a:buNone/>
              <a:tabLst>
                <a:tab pos="91440" algn="l"/>
                <a:tab pos="457200" algn="l"/>
              </a:tabLst>
            </a:pP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Gross, Terry.  “It’s More Than Racism: Isabel Wilkerson Explains America’s ‘Caste’ System.” </a:t>
            </a:r>
            <a:r>
              <a:rPr lang="en-US" i="1" dirty="0">
                <a:solidFill>
                  <a:srgbClr val="404040"/>
                </a:solidFill>
                <a:latin typeface="Verdana" panose="020B0604030504040204" pitchFamily="34" charset="0"/>
                <a:ea typeface="Verdana" panose="020B0604030504040204" pitchFamily="34" charset="0"/>
                <a:cs typeface="Times New Roman" panose="02020603050405020304" pitchFamily="18" charset="0"/>
              </a:rPr>
              <a:t>Fresh Air, </a:t>
            </a: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August 4, 2020</a:t>
            </a:r>
            <a:r>
              <a:rPr lang="en-US" i="1" dirty="0">
                <a:solidFill>
                  <a:srgbClr val="404040"/>
                </a:solidFill>
                <a:latin typeface="Verdana" panose="020B0604030504040204" pitchFamily="34" charset="0"/>
                <a:ea typeface="Verdana" panose="020B0604030504040204" pitchFamily="34" charset="0"/>
                <a:cs typeface="Times New Roman" panose="02020603050405020304" pitchFamily="18" charset="0"/>
              </a:rPr>
              <a:t>. </a:t>
            </a:r>
            <a:r>
              <a:rPr lang="en-US" sz="1100" i="1" dirty="0">
                <a:solidFill>
                  <a:srgbClr val="404040"/>
                </a:solidFill>
                <a:latin typeface="Verdana" panose="020B0604030504040204" pitchFamily="34" charset="0"/>
                <a:ea typeface="Verdana" panose="020B0604030504040204" pitchFamily="34" charset="0"/>
                <a:cs typeface="Times New Roman" panose="02020603050405020304" pitchFamily="18" charset="0"/>
                <a:hlinkClick r:id="rId3"/>
              </a:rPr>
              <a:t>https://www.npr.org/2020/08/04/898574852/its-more-than-racism-isabel-wilkerson-explains-america-s-caste-system</a:t>
            </a:r>
            <a:r>
              <a:rPr lang="en-US" sz="1100" i="1" dirty="0">
                <a:solidFill>
                  <a:srgbClr val="404040"/>
                </a:solidFill>
                <a:latin typeface="Verdana" panose="020B0604030504040204" pitchFamily="34" charset="0"/>
                <a:ea typeface="Verdana" panose="020B0604030504040204" pitchFamily="34" charset="0"/>
                <a:cs typeface="Times New Roman" panose="02020603050405020304" pitchFamily="18" charset="0"/>
              </a:rPr>
              <a:t> </a:t>
            </a:r>
            <a:endParaRPr lang="en-US" sz="1100" dirty="0">
              <a:solidFill>
                <a:srgbClr val="404040"/>
              </a:solidFill>
              <a:latin typeface="Verdana" panose="020B0604030504040204" pitchFamily="34" charset="0"/>
              <a:ea typeface="Verdana" panose="020B0604030504040204" pitchFamily="34" charset="0"/>
              <a:cs typeface="Times New Roman" panose="02020603050405020304" pitchFamily="18" charset="0"/>
            </a:endParaRPr>
          </a:p>
          <a:p>
            <a:pPr marL="0" lvl="0" indent="0">
              <a:spcBef>
                <a:spcPts val="0"/>
              </a:spcBef>
              <a:buNone/>
              <a:tabLst>
                <a:tab pos="91440" algn="l"/>
                <a:tab pos="457200" algn="l"/>
              </a:tabLst>
            </a:pPr>
            <a:endPar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endParaRPr>
          </a:p>
          <a:p>
            <a:pPr marL="0" lvl="0" indent="0">
              <a:spcBef>
                <a:spcPts val="0"/>
              </a:spcBef>
              <a:buNone/>
              <a:tabLst>
                <a:tab pos="91440" algn="l"/>
                <a:tab pos="457200" algn="l"/>
              </a:tabLst>
            </a:pP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Hindu American Foundation. “The Racist History of the Caste System.” Accessed February 25, 2023. </a:t>
            </a:r>
            <a:r>
              <a:rPr lang="en-US" sz="1000" dirty="0">
                <a:solidFill>
                  <a:srgbClr val="404040"/>
                </a:solidFill>
                <a:latin typeface="Verdana" panose="020B0604030504040204" pitchFamily="34" charset="0"/>
                <a:ea typeface="Verdana" panose="020B0604030504040204" pitchFamily="34" charset="0"/>
                <a:cs typeface="Times New Roman" panose="02020603050405020304" pitchFamily="18" charset="0"/>
                <a:hlinkClick r:id="rId4"/>
              </a:rPr>
              <a:t>https://www.hinduamerican.org/racist-history-caste-system</a:t>
            </a:r>
            <a:r>
              <a:rPr lang="en-US" sz="1000" dirty="0">
                <a:solidFill>
                  <a:srgbClr val="404040"/>
                </a:solidFill>
                <a:latin typeface="Verdana" panose="020B0604030504040204" pitchFamily="34" charset="0"/>
                <a:ea typeface="Verdana" panose="020B0604030504040204" pitchFamily="34" charset="0"/>
                <a:cs typeface="Times New Roman" panose="02020603050405020304" pitchFamily="18" charset="0"/>
              </a:rPr>
              <a:t> </a:t>
            </a:r>
          </a:p>
          <a:p>
            <a:pPr marL="0" lvl="0" indent="0">
              <a:spcBef>
                <a:spcPts val="0"/>
              </a:spcBef>
              <a:buNone/>
              <a:tabLst>
                <a:tab pos="91440" algn="l"/>
                <a:tab pos="457200" algn="l"/>
              </a:tabLst>
            </a:pPr>
            <a:endPar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endParaRPr>
          </a:p>
          <a:p>
            <a:pPr marL="0" lvl="0" indent="0">
              <a:spcBef>
                <a:spcPts val="0"/>
              </a:spcBef>
              <a:buNone/>
              <a:tabLst>
                <a:tab pos="91440" algn="l"/>
                <a:tab pos="457200" algn="l"/>
              </a:tabLst>
            </a:pPr>
            <a:r>
              <a:rPr lang="en-US" dirty="0" err="1">
                <a:solidFill>
                  <a:srgbClr val="404040"/>
                </a:solidFill>
                <a:latin typeface="Verdana" panose="020B0604030504040204" pitchFamily="34" charset="0"/>
                <a:ea typeface="Verdana" panose="020B0604030504040204" pitchFamily="34" charset="0"/>
                <a:cs typeface="Times New Roman" panose="02020603050405020304" pitchFamily="18" charset="0"/>
              </a:rPr>
              <a:t>Jaffrelot</a:t>
            </a: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Christophe. “The Politics of Caste.” In </a:t>
            </a:r>
            <a:r>
              <a:rPr lang="en-US" i="1" dirty="0">
                <a:solidFill>
                  <a:srgbClr val="404040"/>
                </a:solidFill>
                <a:latin typeface="Verdana" panose="020B0604030504040204" pitchFamily="34" charset="0"/>
                <a:ea typeface="Verdana" panose="020B0604030504040204" pitchFamily="34" charset="0"/>
                <a:cs typeface="Times New Roman" panose="02020603050405020304" pitchFamily="18" charset="0"/>
              </a:rPr>
              <a:t>Understanding Contemporary India</a:t>
            </a: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edited by</a:t>
            </a:r>
          </a:p>
          <a:p>
            <a:pPr marL="0" lvl="0" indent="0">
              <a:spcBef>
                <a:spcPts val="0"/>
              </a:spcBef>
              <a:buNone/>
              <a:tabLst>
                <a:tab pos="91440" algn="l"/>
                <a:tab pos="457200" algn="l"/>
              </a:tabLst>
            </a:pP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Neil </a:t>
            </a:r>
            <a:r>
              <a:rPr lang="en-US" dirty="0" err="1">
                <a:solidFill>
                  <a:srgbClr val="404040"/>
                </a:solidFill>
                <a:latin typeface="Verdana" panose="020B0604030504040204" pitchFamily="34" charset="0"/>
                <a:ea typeface="Verdana" panose="020B0604030504040204" pitchFamily="34" charset="0"/>
                <a:cs typeface="Times New Roman" panose="02020603050405020304" pitchFamily="18" charset="0"/>
              </a:rPr>
              <a:t>DeVotta</a:t>
            </a: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and </a:t>
            </a:r>
            <a:r>
              <a:rPr lang="en-US" dirty="0" err="1">
                <a:solidFill>
                  <a:srgbClr val="404040"/>
                </a:solidFill>
                <a:latin typeface="Verdana" panose="020B0604030504040204" pitchFamily="34" charset="0"/>
                <a:ea typeface="Verdana" panose="020B0604030504040204" pitchFamily="34" charset="0"/>
                <a:cs typeface="Times New Roman" panose="02020603050405020304" pitchFamily="18" charset="0"/>
              </a:rPr>
              <a:t>Sumit</a:t>
            </a: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a:t>
            </a:r>
            <a:r>
              <a:rPr lang="en-US" dirty="0" err="1">
                <a:solidFill>
                  <a:srgbClr val="404040"/>
                </a:solidFill>
                <a:latin typeface="Verdana" panose="020B0604030504040204" pitchFamily="34" charset="0"/>
                <a:ea typeface="Verdana" panose="020B0604030504040204" pitchFamily="34" charset="0"/>
                <a:cs typeface="Times New Roman" panose="02020603050405020304" pitchFamily="18" charset="0"/>
              </a:rPr>
              <a:t>Ganguly</a:t>
            </a: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161-184. </a:t>
            </a:r>
            <a:r>
              <a:rPr lang="en-US" dirty="0">
                <a:latin typeface="Verdana" panose="020B0604030504040204" pitchFamily="34" charset="0"/>
                <a:ea typeface="Verdana" panose="020B0604030504040204" pitchFamily="34" charset="0"/>
                <a:cs typeface="Times New Roman" panose="02020603050405020304" pitchFamily="18" charset="0"/>
              </a:rPr>
              <a:t>Boulder, CO: Lynne </a:t>
            </a:r>
            <a:r>
              <a:rPr lang="en-US" dirty="0" err="1">
                <a:latin typeface="Verdana" panose="020B0604030504040204" pitchFamily="34" charset="0"/>
                <a:ea typeface="Verdana" panose="020B0604030504040204" pitchFamily="34" charset="0"/>
                <a:cs typeface="Times New Roman" panose="02020603050405020304" pitchFamily="18" charset="0"/>
              </a:rPr>
              <a:t>Reinner</a:t>
            </a:r>
            <a:r>
              <a:rPr lang="en-US" dirty="0">
                <a:latin typeface="Verdana" panose="020B0604030504040204" pitchFamily="34" charset="0"/>
                <a:ea typeface="Verdana" panose="020B0604030504040204" pitchFamily="34" charset="0"/>
                <a:cs typeface="Times New Roman" panose="02020603050405020304" pitchFamily="18" charset="0"/>
              </a:rPr>
              <a:t> Publishers, 2021.</a:t>
            </a:r>
            <a:endPar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endParaRPr>
          </a:p>
          <a:p>
            <a:pPr marL="0" lvl="0" indent="0">
              <a:spcBef>
                <a:spcPts val="0"/>
              </a:spcBef>
              <a:buNone/>
              <a:tabLst>
                <a:tab pos="91440" algn="l"/>
                <a:tab pos="457200" algn="l"/>
              </a:tabLst>
            </a:pPr>
            <a:endPar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endParaRPr>
          </a:p>
          <a:p>
            <a:pPr marL="0" lvl="0" indent="0">
              <a:spcBef>
                <a:spcPts val="0"/>
              </a:spcBef>
              <a:buNone/>
              <a:tabLst>
                <a:tab pos="91440" algn="l"/>
                <a:tab pos="457200" algn="l"/>
              </a:tabLst>
            </a:pP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Jeffrey, Craig and John </a:t>
            </a:r>
            <a:r>
              <a:rPr lang="en-US" dirty="0" err="1">
                <a:solidFill>
                  <a:srgbClr val="404040"/>
                </a:solidFill>
                <a:latin typeface="Verdana" panose="020B0604030504040204" pitchFamily="34" charset="0"/>
                <a:ea typeface="Verdana" panose="020B0604030504040204" pitchFamily="34" charset="0"/>
                <a:cs typeface="Times New Roman" panose="02020603050405020304" pitchFamily="18" charset="0"/>
              </a:rPr>
              <a:t>Harriss</a:t>
            </a: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a:t>
            </a:r>
            <a:r>
              <a:rPr lang="en-US" i="1" dirty="0">
                <a:solidFill>
                  <a:srgbClr val="404040"/>
                </a:solidFill>
                <a:latin typeface="Verdana" panose="020B0604030504040204" pitchFamily="34" charset="0"/>
                <a:ea typeface="Verdana" panose="020B0604030504040204" pitchFamily="34" charset="0"/>
                <a:cs typeface="Times New Roman" panose="02020603050405020304" pitchFamily="18" charset="0"/>
              </a:rPr>
              <a:t>Keywords for Modern India</a:t>
            </a: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Oxford: Oxford University Press,</a:t>
            </a:r>
          </a:p>
          <a:p>
            <a:pPr marL="0" lvl="0" indent="0">
              <a:spcBef>
                <a:spcPts val="0"/>
              </a:spcBef>
              <a:buNone/>
              <a:tabLst>
                <a:tab pos="91440" algn="l"/>
                <a:tab pos="457200" algn="l"/>
              </a:tabLst>
            </a:pP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2014, 18-21.</a:t>
            </a:r>
          </a:p>
          <a:p>
            <a:pPr marL="0" lvl="0" indent="0">
              <a:spcBef>
                <a:spcPts val="0"/>
              </a:spcBef>
              <a:buNone/>
              <a:tabLst>
                <a:tab pos="91440" algn="l"/>
                <a:tab pos="457200" algn="l"/>
              </a:tabLst>
            </a:pPr>
            <a:endPar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endParaRPr>
          </a:p>
          <a:p>
            <a:pPr marL="0" indent="0">
              <a:spcBef>
                <a:spcPts val="0"/>
              </a:spcBef>
              <a:buNone/>
              <a:tabLst>
                <a:tab pos="91440" algn="l"/>
                <a:tab pos="457200" algn="l"/>
              </a:tabLst>
            </a:pP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Johnson, Donald and Jean Johnson. “</a:t>
            </a:r>
            <a:r>
              <a:rPr lang="en-US" dirty="0" err="1">
                <a:solidFill>
                  <a:srgbClr val="404040"/>
                </a:solidFill>
                <a:latin typeface="Verdana" panose="020B0604030504040204" pitchFamily="34" charset="0"/>
                <a:ea typeface="Verdana" panose="020B0604030504040204" pitchFamily="34" charset="0"/>
                <a:cs typeface="Times New Roman" panose="02020603050405020304" pitchFamily="18" charset="0"/>
              </a:rPr>
              <a:t>Jati</a:t>
            </a: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The Caste System in India.” Asia Society Center for</a:t>
            </a:r>
          </a:p>
          <a:p>
            <a:pPr marL="0" indent="0">
              <a:spcBef>
                <a:spcPts val="0"/>
              </a:spcBef>
              <a:buNone/>
              <a:tabLst>
                <a:tab pos="91440" algn="l"/>
                <a:tab pos="457200" algn="l"/>
              </a:tabLst>
            </a:pP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Global Education. Accessed December 28, 2021. </a:t>
            </a:r>
            <a:r>
              <a:rPr lang="en-US" sz="1200" dirty="0">
                <a:solidFill>
                  <a:srgbClr val="404040"/>
                </a:solidFill>
                <a:latin typeface="Verdana" panose="020B0604030504040204" pitchFamily="34" charset="0"/>
                <a:ea typeface="Verdana" panose="020B0604030504040204" pitchFamily="34" charset="0"/>
                <a:cs typeface="Times New Roman" panose="02020603050405020304" pitchFamily="18" charset="0"/>
                <a:hlinkClick r:id="rId5"/>
              </a:rPr>
              <a:t>https://asiasociety.org/education/jati-caste-system-india</a:t>
            </a:r>
            <a:r>
              <a:rPr lang="en-US" sz="1200" dirty="0">
                <a:solidFill>
                  <a:srgbClr val="404040"/>
                </a:solidFill>
                <a:latin typeface="Verdana" panose="020B0604030504040204" pitchFamily="34" charset="0"/>
                <a:ea typeface="Verdana" panose="020B0604030504040204" pitchFamily="34" charset="0"/>
                <a:cs typeface="Times New Roman" panose="02020603050405020304" pitchFamily="18" charset="0"/>
              </a:rPr>
              <a:t> </a:t>
            </a:r>
          </a:p>
          <a:p>
            <a:pPr marL="0" indent="0">
              <a:spcBef>
                <a:spcPts val="0"/>
              </a:spcBef>
              <a:buNone/>
              <a:tabLst>
                <a:tab pos="91440" algn="l"/>
                <a:tab pos="457200" algn="l"/>
              </a:tabLst>
            </a:pPr>
            <a:endParaRPr lang="en-US" sz="1200" dirty="0">
              <a:solidFill>
                <a:srgbClr val="404040"/>
              </a:solidFill>
              <a:latin typeface="Verdana" panose="020B0604030504040204" pitchFamily="34" charset="0"/>
              <a:ea typeface="Verdana" panose="020B0604030504040204" pitchFamily="34" charset="0"/>
              <a:cs typeface="Times New Roman" panose="02020603050405020304" pitchFamily="18" charset="0"/>
            </a:endParaRPr>
          </a:p>
          <a:p>
            <a:pPr marL="0" indent="0">
              <a:spcBef>
                <a:spcPts val="0"/>
              </a:spcBef>
              <a:buNone/>
              <a:tabLst>
                <a:tab pos="91440" algn="l"/>
                <a:tab pos="457200" algn="l"/>
              </a:tabLst>
            </a:pP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Mines, Diane and Lucien Ellington. “Caste in India: An EAA Interview with KIAS Author Diane</a:t>
            </a:r>
          </a:p>
          <a:p>
            <a:pPr marL="0" indent="0">
              <a:spcBef>
                <a:spcPts val="0"/>
              </a:spcBef>
              <a:buNone/>
              <a:tabLst>
                <a:tab pos="91440" algn="l"/>
                <a:tab pos="457200" algn="l"/>
              </a:tabLst>
            </a:pP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Mines.” </a:t>
            </a:r>
            <a:r>
              <a:rPr lang="en-US" i="1" dirty="0">
                <a:solidFill>
                  <a:srgbClr val="404040"/>
                </a:solidFill>
                <a:latin typeface="Verdana" panose="020B0604030504040204" pitchFamily="34" charset="0"/>
                <a:ea typeface="Verdana" panose="020B0604030504040204" pitchFamily="34" charset="0"/>
                <a:cs typeface="Times New Roman" panose="02020603050405020304" pitchFamily="18" charset="0"/>
              </a:rPr>
              <a:t>Education About Asia</a:t>
            </a: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14, No. 2 (Fall 2009):</a:t>
            </a:r>
          </a:p>
          <a:p>
            <a:pPr marL="0" indent="0">
              <a:spcBef>
                <a:spcPts val="0"/>
              </a:spcBef>
              <a:buNone/>
              <a:tabLst>
                <a:tab pos="91440" algn="l"/>
                <a:tab pos="457200" algn="l"/>
              </a:tabLst>
            </a:pPr>
            <a:r>
              <a:rPr lang="en-US" dirty="0">
                <a:solidFill>
                  <a:srgbClr val="404040"/>
                </a:solidFill>
                <a:latin typeface="Verdana" panose="020B0604030504040204" pitchFamily="34" charset="0"/>
                <a:ea typeface="Verdana" panose="020B0604030504040204" pitchFamily="34" charset="0"/>
                <a:cs typeface="Times New Roman" panose="02020603050405020304" pitchFamily="18" charset="0"/>
              </a:rPr>
              <a:t>     </a:t>
            </a:r>
            <a:r>
              <a:rPr lang="en-US" sz="1200" dirty="0">
                <a:solidFill>
                  <a:srgbClr val="404040"/>
                </a:solidFill>
                <a:latin typeface="Verdana" panose="020B0604030504040204" pitchFamily="34" charset="0"/>
                <a:ea typeface="Verdana" panose="020B0604030504040204" pitchFamily="34" charset="0"/>
                <a:cs typeface="Times New Roman" panose="02020603050405020304" pitchFamily="18" charset="0"/>
                <a:hlinkClick r:id="rId6"/>
              </a:rPr>
              <a:t>https://www.asianstudies.org/publications/eaa/archives/caste-in-india-an-eaa-interview-with-kias-author-diane-mines/</a:t>
            </a:r>
            <a:r>
              <a:rPr lang="en-US" sz="1200" dirty="0">
                <a:solidFill>
                  <a:srgbClr val="404040"/>
                </a:solidFill>
                <a:latin typeface="Verdana" panose="020B0604030504040204" pitchFamily="34" charset="0"/>
                <a:ea typeface="Verdana" panose="020B0604030504040204" pitchFamily="34" charset="0"/>
                <a:cs typeface="Times New Roman" panose="02020603050405020304" pitchFamily="18" charset="0"/>
              </a:rPr>
              <a:t>.  </a:t>
            </a:r>
          </a:p>
          <a:p>
            <a:pPr marL="0" indent="0">
              <a:spcBef>
                <a:spcPts val="0"/>
              </a:spcBef>
              <a:buNone/>
              <a:tabLst>
                <a:tab pos="91440" algn="l"/>
                <a:tab pos="457200" algn="l"/>
              </a:tabLst>
            </a:pPr>
            <a:endParaRPr lang="en-US" sz="1200" dirty="0">
              <a:solidFill>
                <a:srgbClr val="404040"/>
              </a:solidFill>
              <a:latin typeface="Verdana" panose="020B0604030504040204" pitchFamily="34" charset="0"/>
              <a:ea typeface="Verdana" panose="020B0604030504040204" pitchFamily="34" charset="0"/>
              <a:cs typeface="Times New Roman" panose="02020603050405020304" pitchFamily="18" charset="0"/>
            </a:endParaRPr>
          </a:p>
          <a:p>
            <a:pPr marL="0" indent="0">
              <a:spcBef>
                <a:spcPts val="0"/>
              </a:spcBef>
              <a:buNone/>
              <a:tabLst>
                <a:tab pos="91440" algn="l"/>
                <a:tab pos="457200" algn="l"/>
              </a:tabLst>
            </a:pPr>
            <a:r>
              <a:rPr lang="en-US" sz="1900" dirty="0">
                <a:solidFill>
                  <a:srgbClr val="404040"/>
                </a:solidFill>
                <a:latin typeface="Verdana" panose="020B0604030504040204" pitchFamily="34" charset="0"/>
                <a:ea typeface="Verdana" panose="020B0604030504040204" pitchFamily="34" charset="0"/>
                <a:cs typeface="Times New Roman" panose="02020603050405020304" pitchFamily="18" charset="0"/>
              </a:rPr>
              <a:t>Parish, Steven M. “God-Chariots in a Garden of Castes: Hierarchy and Festival in a Hindu</a:t>
            </a:r>
          </a:p>
          <a:p>
            <a:pPr marL="0" indent="0">
              <a:spcBef>
                <a:spcPts val="0"/>
              </a:spcBef>
              <a:buNone/>
              <a:tabLst>
                <a:tab pos="91440" algn="l"/>
                <a:tab pos="457200" algn="l"/>
              </a:tabLst>
            </a:pPr>
            <a:r>
              <a:rPr lang="en-US" sz="1900" dirty="0">
                <a:solidFill>
                  <a:srgbClr val="404040"/>
                </a:solidFill>
                <a:latin typeface="Verdana" panose="020B0604030504040204" pitchFamily="34" charset="0"/>
                <a:ea typeface="Verdana" panose="020B0604030504040204" pitchFamily="34" charset="0"/>
                <a:cs typeface="Times New Roman" panose="02020603050405020304" pitchFamily="18" charset="0"/>
              </a:rPr>
              <a:t>     City.” In </a:t>
            </a:r>
            <a:r>
              <a:rPr lang="en-US" sz="1900" i="1" dirty="0">
                <a:solidFill>
                  <a:srgbClr val="404040"/>
                </a:solidFill>
                <a:latin typeface="Verdana" panose="020B0604030504040204" pitchFamily="34" charset="0"/>
                <a:ea typeface="Verdana" panose="020B0604030504040204" pitchFamily="34" charset="0"/>
                <a:cs typeface="Times New Roman" panose="02020603050405020304" pitchFamily="18" charset="0"/>
              </a:rPr>
              <a:t>Everyday Life in South Asia</a:t>
            </a:r>
            <a:r>
              <a:rPr lang="en-US" sz="1900" dirty="0">
                <a:solidFill>
                  <a:srgbClr val="404040"/>
                </a:solidFill>
                <a:latin typeface="Verdana" panose="020B0604030504040204" pitchFamily="34" charset="0"/>
                <a:ea typeface="Verdana" panose="020B0604030504040204" pitchFamily="34" charset="0"/>
                <a:cs typeface="Times New Roman" panose="02020603050405020304" pitchFamily="18" charset="0"/>
              </a:rPr>
              <a:t>, edited by Diane P. Mines and Sarah Lamb, 155-170. </a:t>
            </a:r>
          </a:p>
          <a:p>
            <a:pPr marL="0" indent="0">
              <a:spcBef>
                <a:spcPts val="0"/>
              </a:spcBef>
              <a:buNone/>
              <a:tabLst>
                <a:tab pos="91440" algn="l"/>
                <a:tab pos="457200" algn="l"/>
              </a:tabLst>
            </a:pPr>
            <a:r>
              <a:rPr lang="en-US" sz="1900" dirty="0">
                <a:solidFill>
                  <a:srgbClr val="404040"/>
                </a:solidFill>
                <a:latin typeface="Verdana" panose="020B0604030504040204" pitchFamily="34" charset="0"/>
                <a:ea typeface="Verdana" panose="020B0604030504040204" pitchFamily="34" charset="0"/>
                <a:cs typeface="Times New Roman" panose="02020603050405020304" pitchFamily="18" charset="0"/>
              </a:rPr>
              <a:t>     Bloomington, IN: Indiana University Press, 2010.</a:t>
            </a:r>
            <a:endParaRPr lang="en-US" sz="3500" dirty="0">
              <a:solidFill>
                <a:srgbClr val="404040"/>
              </a:solidFill>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544105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9A2E3-5E14-46B7-A386-868488BDA889}"/>
              </a:ext>
            </a:extLst>
          </p:cNvPr>
          <p:cNvSpPr>
            <a:spLocks noGrp="1"/>
          </p:cNvSpPr>
          <p:nvPr>
            <p:ph type="title"/>
          </p:nvPr>
        </p:nvSpPr>
        <p:spPr/>
        <p:txBody>
          <a:bodyPr/>
          <a:lstStyle/>
          <a:p>
            <a:r>
              <a:rPr lang="en-US" dirty="0"/>
              <a:t>How do we define caste?</a:t>
            </a:r>
          </a:p>
        </p:txBody>
      </p:sp>
      <p:sp>
        <p:nvSpPr>
          <p:cNvPr id="3" name="Content Placeholder 2">
            <a:extLst>
              <a:ext uri="{FF2B5EF4-FFF2-40B4-BE49-F238E27FC236}">
                <a16:creationId xmlns:a16="http://schemas.microsoft.com/office/drawing/2014/main" id="{7AAB6C1A-A734-40D1-92F6-95C6A7BF70BC}"/>
              </a:ext>
            </a:extLst>
          </p:cNvPr>
          <p:cNvSpPr>
            <a:spLocks noGrp="1"/>
          </p:cNvSpPr>
          <p:nvPr>
            <p:ph idx="1"/>
          </p:nvPr>
        </p:nvSpPr>
        <p:spPr>
          <a:xfrm>
            <a:off x="581192" y="2180496"/>
            <a:ext cx="11029615" cy="4339574"/>
          </a:xfrm>
        </p:spPr>
        <p:txBody>
          <a:bodyPr>
            <a:normAutofit/>
          </a:bodyPr>
          <a:lstStyle/>
          <a:p>
            <a:pPr marL="0" indent="0">
              <a:buNone/>
            </a:pPr>
            <a:r>
              <a:rPr lang="en-US" sz="3200" dirty="0"/>
              <a:t>It’s difficult because it is a concept that encompasses a variety of systems and social practices that affect and interact with various layers of identity.</a:t>
            </a:r>
          </a:p>
          <a:p>
            <a:pPr marL="0" indent="0">
              <a:buNone/>
            </a:pPr>
            <a:endParaRPr lang="en-US" sz="3200" dirty="0"/>
          </a:p>
          <a:p>
            <a:pPr marL="0" indent="0">
              <a:buNone/>
            </a:pPr>
            <a:r>
              <a:rPr lang="en-US" sz="3200" dirty="0"/>
              <a:t>Also, caste is based on a combination of historical and contemporary practices in a number of geographic locations – each with its own complicated social and political past.</a:t>
            </a:r>
          </a:p>
        </p:txBody>
      </p:sp>
    </p:spTree>
    <p:extLst>
      <p:ext uri="{BB962C8B-B14F-4D97-AF65-F5344CB8AC3E}">
        <p14:creationId xmlns:p14="http://schemas.microsoft.com/office/powerpoint/2010/main" val="2235402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99A40-423E-4DEB-B9DC-21E496F0887B}"/>
              </a:ext>
            </a:extLst>
          </p:cNvPr>
          <p:cNvSpPr>
            <a:spLocks noGrp="1"/>
          </p:cNvSpPr>
          <p:nvPr>
            <p:ph type="title"/>
          </p:nvPr>
        </p:nvSpPr>
        <p:spPr/>
        <p:txBody>
          <a:bodyPr/>
          <a:lstStyle/>
          <a:p>
            <a:r>
              <a:rPr lang="en-US" dirty="0"/>
              <a:t>Have a piece of paper handy to take some notes…</a:t>
            </a:r>
          </a:p>
        </p:txBody>
      </p:sp>
      <p:sp>
        <p:nvSpPr>
          <p:cNvPr id="3" name="Content Placeholder 2">
            <a:extLst>
              <a:ext uri="{FF2B5EF4-FFF2-40B4-BE49-F238E27FC236}">
                <a16:creationId xmlns:a16="http://schemas.microsoft.com/office/drawing/2014/main" id="{B643FE51-4D20-4DEE-BEA6-17DD8C46AEE9}"/>
              </a:ext>
            </a:extLst>
          </p:cNvPr>
          <p:cNvSpPr>
            <a:spLocks noGrp="1"/>
          </p:cNvSpPr>
          <p:nvPr>
            <p:ph idx="1"/>
          </p:nvPr>
        </p:nvSpPr>
        <p:spPr/>
        <p:txBody>
          <a:bodyPr>
            <a:normAutofit fontScale="92500" lnSpcReduction="10000"/>
          </a:bodyPr>
          <a:lstStyle/>
          <a:p>
            <a:pPr marL="0" indent="0">
              <a:buNone/>
            </a:pPr>
            <a:r>
              <a:rPr lang="en-US" sz="3600" dirty="0"/>
              <a:t>On the following slides, we’ll look at some definitions from a variety of sources.  </a:t>
            </a:r>
          </a:p>
          <a:p>
            <a:pPr marL="0" indent="0">
              <a:buNone/>
            </a:pPr>
            <a:r>
              <a:rPr lang="en-US" sz="3600" dirty="0"/>
              <a:t>You don’t need to separately copy each definition.  Rather, for each slide, record what it adds to your understanding of the concept of caste.  </a:t>
            </a:r>
          </a:p>
          <a:p>
            <a:pPr marL="0" indent="0">
              <a:buNone/>
            </a:pPr>
            <a:endParaRPr lang="en-US" sz="3600" dirty="0"/>
          </a:p>
          <a:p>
            <a:pPr marL="0" indent="0">
              <a:buNone/>
            </a:pPr>
            <a:r>
              <a:rPr lang="en-US" sz="2000" dirty="0"/>
              <a:t>*Full references at the end of the presentation*</a:t>
            </a:r>
            <a:endParaRPr lang="en-US" dirty="0"/>
          </a:p>
        </p:txBody>
      </p:sp>
    </p:spTree>
    <p:extLst>
      <p:ext uri="{BB962C8B-B14F-4D97-AF65-F5344CB8AC3E}">
        <p14:creationId xmlns:p14="http://schemas.microsoft.com/office/powerpoint/2010/main" val="2638765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62EA4-A774-49A2-8E8C-CB6518947836}"/>
              </a:ext>
            </a:extLst>
          </p:cNvPr>
          <p:cNvSpPr>
            <a:spLocks noGrp="1"/>
          </p:cNvSpPr>
          <p:nvPr>
            <p:ph type="title"/>
          </p:nvPr>
        </p:nvSpPr>
        <p:spPr/>
        <p:txBody>
          <a:bodyPr>
            <a:normAutofit fontScale="90000"/>
          </a:bodyPr>
          <a:lstStyle/>
          <a:p>
            <a:r>
              <a:rPr lang="en-US" dirty="0"/>
              <a:t>Basic Textbook-Style Illustration </a:t>
            </a:r>
            <a:br>
              <a:rPr lang="en-US" dirty="0"/>
            </a:br>
            <a:r>
              <a:rPr lang="en-US" sz="2200" dirty="0"/>
              <a:t>From Wikimedia Commons </a:t>
            </a:r>
            <a:r>
              <a:rPr lang="en-US" sz="1800" dirty="0">
                <a:hlinkClick r:id="rId2"/>
              </a:rPr>
              <a:t>https://commons.wikimedia.org/wiki/File:Indian_Caste_System.jpg</a:t>
            </a:r>
            <a:r>
              <a:rPr lang="en-US" sz="1800" dirty="0"/>
              <a:t> </a:t>
            </a:r>
            <a:endParaRPr lang="en-US" dirty="0"/>
          </a:p>
        </p:txBody>
      </p:sp>
      <p:pic>
        <p:nvPicPr>
          <p:cNvPr id="5" name="Content Placeholder 4">
            <a:extLst>
              <a:ext uri="{FF2B5EF4-FFF2-40B4-BE49-F238E27FC236}">
                <a16:creationId xmlns:a16="http://schemas.microsoft.com/office/drawing/2014/main" id="{54D7E758-09E5-41A7-A723-10DFF445D357}"/>
              </a:ext>
            </a:extLst>
          </p:cNvPr>
          <p:cNvPicPr>
            <a:picLocks noGrp="1" noChangeAspect="1"/>
          </p:cNvPicPr>
          <p:nvPr>
            <p:ph idx="1"/>
          </p:nvPr>
        </p:nvPicPr>
        <p:blipFill>
          <a:blip r:embed="rId3"/>
          <a:stretch>
            <a:fillRect/>
          </a:stretch>
        </p:blipFill>
        <p:spPr>
          <a:xfrm>
            <a:off x="3030192" y="1982615"/>
            <a:ext cx="6131615" cy="4598711"/>
          </a:xfrm>
        </p:spPr>
      </p:pic>
    </p:spTree>
    <p:extLst>
      <p:ext uri="{BB962C8B-B14F-4D97-AF65-F5344CB8AC3E}">
        <p14:creationId xmlns:p14="http://schemas.microsoft.com/office/powerpoint/2010/main" val="2243127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03ECB-D3C8-4C23-876C-C59F5DB69D17}"/>
              </a:ext>
            </a:extLst>
          </p:cNvPr>
          <p:cNvSpPr>
            <a:spLocks noGrp="1"/>
          </p:cNvSpPr>
          <p:nvPr>
            <p:ph type="title"/>
          </p:nvPr>
        </p:nvSpPr>
        <p:spPr/>
        <p:txBody>
          <a:bodyPr>
            <a:normAutofit fontScale="90000"/>
          </a:bodyPr>
          <a:lstStyle/>
          <a:p>
            <a:r>
              <a:rPr lang="en-US" dirty="0"/>
              <a:t>Explanation of Basic Textbook-Style Illustration</a:t>
            </a:r>
            <a:br>
              <a:rPr lang="en-US" dirty="0"/>
            </a:br>
            <a:r>
              <a:rPr lang="en-US" sz="2000" dirty="0"/>
              <a:t>Dr. </a:t>
            </a:r>
            <a:r>
              <a:rPr lang="en-US" sz="2000" dirty="0" err="1"/>
              <a:t>Vazira</a:t>
            </a:r>
            <a:r>
              <a:rPr lang="en-US" sz="2000" dirty="0"/>
              <a:t> Fazila-</a:t>
            </a:r>
            <a:r>
              <a:rPr lang="en-US" sz="2000" dirty="0" err="1"/>
              <a:t>Yacoobali</a:t>
            </a:r>
            <a:r>
              <a:rPr lang="en-US" sz="2000" dirty="0"/>
              <a:t> Zamindar (Brown University) </a:t>
            </a:r>
            <a:r>
              <a:rPr lang="en-US" sz="2000" dirty="0">
                <a:hlinkClick r:id="rId2"/>
              </a:rPr>
              <a:t>https://www.choices.edu/scholar/vazira-zamindar/</a:t>
            </a:r>
            <a:r>
              <a:rPr lang="en-US" sz="2000" dirty="0"/>
              <a:t> </a:t>
            </a:r>
            <a:endParaRPr lang="en-US" dirty="0"/>
          </a:p>
        </p:txBody>
      </p:sp>
      <p:sp>
        <p:nvSpPr>
          <p:cNvPr id="3" name="Content Placeholder 2">
            <a:extLst>
              <a:ext uri="{FF2B5EF4-FFF2-40B4-BE49-F238E27FC236}">
                <a16:creationId xmlns:a16="http://schemas.microsoft.com/office/drawing/2014/main" id="{7633A9BF-A784-4EB6-BF09-EFF71D779D64}"/>
              </a:ext>
            </a:extLst>
          </p:cNvPr>
          <p:cNvSpPr>
            <a:spLocks noGrp="1"/>
          </p:cNvSpPr>
          <p:nvPr>
            <p:ph idx="1"/>
          </p:nvPr>
        </p:nvSpPr>
        <p:spPr/>
        <p:txBody>
          <a:bodyPr/>
          <a:lstStyle/>
          <a:p>
            <a:pPr marL="0" indent="0">
              <a:buNone/>
            </a:pPr>
            <a:r>
              <a:rPr lang="en-US" dirty="0" err="1"/>
              <a:t>Vazira</a:t>
            </a:r>
            <a:r>
              <a:rPr lang="en-US" dirty="0"/>
              <a:t> Fazila-</a:t>
            </a:r>
            <a:r>
              <a:rPr lang="en-US" dirty="0" err="1"/>
              <a:t>Yacoobali</a:t>
            </a:r>
            <a:r>
              <a:rPr lang="en-US" dirty="0"/>
              <a:t> Zamindar is an associate professor of history at Brown University. She is interested in cross-border and interdisciplinary histories for rethinking a divided South Asia, as well as the politics of violence and its impact on history-writing itself. </a:t>
            </a:r>
          </a:p>
          <a:p>
            <a:pPr marL="0" indent="0">
              <a:buNone/>
            </a:pPr>
            <a:endParaRPr lang="en-US" dirty="0"/>
          </a:p>
          <a:p>
            <a:pPr marL="0" indent="0">
              <a:buNone/>
            </a:pPr>
            <a:r>
              <a:rPr lang="en-US" dirty="0"/>
              <a:t>Here is her explanation of caste at this textbook level: </a:t>
            </a:r>
          </a:p>
          <a:p>
            <a:pPr marL="0" indent="0">
              <a:buNone/>
            </a:pPr>
            <a:r>
              <a:rPr lang="en-US" dirty="0"/>
              <a:t>Choices Program “What is caste?” </a:t>
            </a:r>
            <a:r>
              <a:rPr lang="en-US" dirty="0">
                <a:hlinkClick r:id="rId3"/>
              </a:rPr>
              <a:t>https://www.youtube.com/watch?v=9L4aA_dX2C4</a:t>
            </a:r>
            <a:r>
              <a:rPr lang="en-US" dirty="0"/>
              <a:t> </a:t>
            </a:r>
          </a:p>
        </p:txBody>
      </p:sp>
    </p:spTree>
    <p:extLst>
      <p:ext uri="{BB962C8B-B14F-4D97-AF65-F5344CB8AC3E}">
        <p14:creationId xmlns:p14="http://schemas.microsoft.com/office/powerpoint/2010/main" val="2976001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DA32F-81BF-4256-909C-FDA04EEE0971}"/>
              </a:ext>
            </a:extLst>
          </p:cNvPr>
          <p:cNvSpPr>
            <a:spLocks noGrp="1"/>
          </p:cNvSpPr>
          <p:nvPr>
            <p:ph type="title"/>
          </p:nvPr>
        </p:nvSpPr>
        <p:spPr/>
        <p:txBody>
          <a:bodyPr/>
          <a:lstStyle/>
          <a:p>
            <a:r>
              <a:rPr lang="en-US" dirty="0"/>
              <a:t>From the Asia Society’s Center for Global Education</a:t>
            </a:r>
          </a:p>
        </p:txBody>
      </p:sp>
      <p:sp>
        <p:nvSpPr>
          <p:cNvPr id="3" name="Content Placeholder 2">
            <a:extLst>
              <a:ext uri="{FF2B5EF4-FFF2-40B4-BE49-F238E27FC236}">
                <a16:creationId xmlns:a16="http://schemas.microsoft.com/office/drawing/2014/main" id="{06A560C5-92CF-4C45-8CF5-458868575710}"/>
              </a:ext>
            </a:extLst>
          </p:cNvPr>
          <p:cNvSpPr>
            <a:spLocks noGrp="1"/>
          </p:cNvSpPr>
          <p:nvPr>
            <p:ph idx="1"/>
          </p:nvPr>
        </p:nvSpPr>
        <p:spPr>
          <a:xfrm>
            <a:off x="581192" y="2180496"/>
            <a:ext cx="11029615" cy="4405834"/>
          </a:xfrm>
        </p:spPr>
        <p:txBody>
          <a:bodyPr>
            <a:normAutofit fontScale="92500" lnSpcReduction="20000"/>
          </a:bodyPr>
          <a:lstStyle/>
          <a:p>
            <a:pPr marL="0" indent="0">
              <a:buNone/>
            </a:pPr>
            <a:r>
              <a:rPr lang="en-US" sz="3200" dirty="0"/>
              <a:t>“The caste system, as it actually works in India, is called </a:t>
            </a:r>
            <a:r>
              <a:rPr lang="en-US" sz="3200" dirty="0" err="1"/>
              <a:t>jati</a:t>
            </a:r>
            <a:r>
              <a:rPr lang="en-US" sz="3200" dirty="0"/>
              <a:t>…there is mobility in the system and </a:t>
            </a:r>
            <a:r>
              <a:rPr lang="en-US" sz="3200" dirty="0" err="1"/>
              <a:t>jatis</a:t>
            </a:r>
            <a:r>
              <a:rPr lang="en-US" sz="3200" dirty="0"/>
              <a:t> have changed their position over the centuries of Indian history.  However, the </a:t>
            </a:r>
            <a:r>
              <a:rPr lang="en-US" sz="3200" dirty="0" err="1"/>
              <a:t>jati</a:t>
            </a:r>
            <a:r>
              <a:rPr lang="en-US" sz="3200" dirty="0"/>
              <a:t> moves up the social scale as a group and not as individuals…</a:t>
            </a:r>
          </a:p>
          <a:p>
            <a:pPr marL="0" lvl="0" indent="0">
              <a:spcBef>
                <a:spcPts val="0"/>
              </a:spcBef>
              <a:buClr>
                <a:srgbClr val="903163"/>
              </a:buClr>
              <a:buNone/>
              <a:tabLst>
                <a:tab pos="91440" algn="l"/>
                <a:tab pos="457200" algn="l"/>
              </a:tabLst>
            </a:pPr>
            <a:r>
              <a:rPr lang="en-US" sz="3200" dirty="0"/>
              <a:t>…</a:t>
            </a:r>
            <a:r>
              <a:rPr lang="en-US" sz="3200" dirty="0">
                <a:solidFill>
                  <a:srgbClr val="000000"/>
                </a:solidFill>
                <a:latin typeface="acumin-pro"/>
              </a:rPr>
              <a:t>The Indian Constitution has outlawed the practice of Untouchability and the Indian Government has established special quotas in schools and Parliament to aid the lowest </a:t>
            </a:r>
            <a:r>
              <a:rPr lang="en-US" sz="3200" dirty="0" err="1">
                <a:solidFill>
                  <a:srgbClr val="000000"/>
                </a:solidFill>
                <a:latin typeface="acumin-pro"/>
              </a:rPr>
              <a:t>jatis</a:t>
            </a:r>
            <a:r>
              <a:rPr lang="en-US" sz="3200" dirty="0">
                <a:solidFill>
                  <a:srgbClr val="000000"/>
                </a:solidFill>
                <a:latin typeface="acumin-pro"/>
              </a:rPr>
              <a:t>. Caste discrimination is not permitted in gaining employment and access to educational and other opportunities. But this does not mean that caste is illegal or has faded away.” </a:t>
            </a:r>
            <a:r>
              <a:rPr lang="en-US" sz="3200" dirty="0"/>
              <a:t>  </a:t>
            </a:r>
          </a:p>
          <a:p>
            <a:pPr marL="0" lvl="0" indent="0">
              <a:spcBef>
                <a:spcPts val="0"/>
              </a:spcBef>
              <a:buClr>
                <a:srgbClr val="903163"/>
              </a:buClr>
              <a:buNone/>
              <a:tabLst>
                <a:tab pos="91440" algn="l"/>
                <a:tab pos="457200" algn="l"/>
              </a:tabLst>
            </a:pPr>
            <a:endParaRPr lang="en-US" sz="1200" dirty="0">
              <a:solidFill>
                <a:srgbClr val="404040"/>
              </a:solidFill>
              <a:latin typeface="Verdana" panose="020B0604030504040204" pitchFamily="34" charset="0"/>
              <a:ea typeface="Verdana" panose="020B060403050404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endParaRPr>
          </a:p>
          <a:p>
            <a:pPr marL="0" lvl="0" indent="0">
              <a:spcBef>
                <a:spcPts val="0"/>
              </a:spcBef>
              <a:buClr>
                <a:srgbClr val="903163"/>
              </a:buClr>
              <a:buNone/>
              <a:tabLst>
                <a:tab pos="91440" algn="l"/>
                <a:tab pos="457200" algn="l"/>
              </a:tabLst>
            </a:pPr>
            <a:r>
              <a:rPr lang="en-US" sz="1200" dirty="0">
                <a:solidFill>
                  <a:srgbClr val="404040"/>
                </a:solidFill>
                <a:latin typeface="Verdana" panose="020B0604030504040204" pitchFamily="34" charset="0"/>
                <a:ea typeface="Verdana" panose="020B060403050404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https://asiasociety.org/education/jati-caste-system-india</a:t>
            </a:r>
            <a:r>
              <a:rPr lang="en-US" sz="1200" dirty="0">
                <a:solidFill>
                  <a:srgbClr val="404040"/>
                </a:solidFill>
                <a:latin typeface="Verdana" panose="020B0604030504040204" pitchFamily="34" charset="0"/>
                <a:ea typeface="Verdana" panose="020B0604030504040204" pitchFamily="34" charset="0"/>
                <a:cs typeface="Times New Roman" panose="02020603050405020304" pitchFamily="18" charset="0"/>
              </a:rPr>
              <a:t> </a:t>
            </a:r>
          </a:p>
          <a:p>
            <a:pPr marL="0" indent="0">
              <a:buNone/>
            </a:pPr>
            <a:endParaRPr lang="en-US" sz="3200" dirty="0"/>
          </a:p>
        </p:txBody>
      </p:sp>
    </p:spTree>
    <p:extLst>
      <p:ext uri="{BB962C8B-B14F-4D97-AF65-F5344CB8AC3E}">
        <p14:creationId xmlns:p14="http://schemas.microsoft.com/office/powerpoint/2010/main" val="278353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DF38B-661E-45EA-BE84-C05E094EC180}"/>
              </a:ext>
            </a:extLst>
          </p:cNvPr>
          <p:cNvSpPr>
            <a:spLocks noGrp="1"/>
          </p:cNvSpPr>
          <p:nvPr>
            <p:ph type="title"/>
          </p:nvPr>
        </p:nvSpPr>
        <p:spPr/>
        <p:txBody>
          <a:bodyPr/>
          <a:lstStyle/>
          <a:p>
            <a:r>
              <a:rPr lang="en-US" dirty="0"/>
              <a:t>From Parish in Mines and Lamb</a:t>
            </a:r>
          </a:p>
        </p:txBody>
      </p:sp>
      <p:sp>
        <p:nvSpPr>
          <p:cNvPr id="3" name="Content Placeholder 2">
            <a:extLst>
              <a:ext uri="{FF2B5EF4-FFF2-40B4-BE49-F238E27FC236}">
                <a16:creationId xmlns:a16="http://schemas.microsoft.com/office/drawing/2014/main" id="{21BC50A7-8CBB-4BFC-A61B-F0DF079CFE11}"/>
              </a:ext>
            </a:extLst>
          </p:cNvPr>
          <p:cNvSpPr>
            <a:spLocks noGrp="1"/>
          </p:cNvSpPr>
          <p:nvPr>
            <p:ph idx="1"/>
          </p:nvPr>
        </p:nvSpPr>
        <p:spPr>
          <a:xfrm>
            <a:off x="581192" y="2180496"/>
            <a:ext cx="11029615" cy="4472095"/>
          </a:xfrm>
        </p:spPr>
        <p:txBody>
          <a:bodyPr>
            <a:normAutofit fontScale="92500"/>
          </a:bodyPr>
          <a:lstStyle/>
          <a:p>
            <a:pPr marL="0" indent="0">
              <a:buNone/>
            </a:pPr>
            <a:r>
              <a:rPr lang="en-US" sz="3000" dirty="0"/>
              <a:t>Writing about “The Hindu city of Bhaktapur in Nepal’s Kathmandu Valley”:</a:t>
            </a:r>
          </a:p>
          <a:p>
            <a:pPr marL="0" indent="0">
              <a:buNone/>
            </a:pPr>
            <a:endParaRPr lang="en-US" sz="1300" dirty="0"/>
          </a:p>
          <a:p>
            <a:pPr marL="0" indent="0">
              <a:buNone/>
            </a:pPr>
            <a:r>
              <a:rPr lang="en-US" sz="3200" dirty="0"/>
              <a:t>“Several castes have symbolic roles that are stigmatizing, but essential to the traditional social and symbolic life of the city.  The impurity and inauspiciousness of untouchable Sweepers, for example, is necessary to the purity and the fate of the city; the impurities, misfortunes, and suffering of the city are conceived to flow into the Untouchables, who live in a separate area outside the old boundaries of the city.  Their impurity thus defines the purity of the city.” </a:t>
            </a:r>
            <a:r>
              <a:rPr lang="en-US" sz="1700" dirty="0"/>
              <a:t>(155, 160)</a:t>
            </a:r>
            <a:endParaRPr lang="en-US" sz="3200" dirty="0"/>
          </a:p>
        </p:txBody>
      </p:sp>
    </p:spTree>
    <p:extLst>
      <p:ext uri="{BB962C8B-B14F-4D97-AF65-F5344CB8AC3E}">
        <p14:creationId xmlns:p14="http://schemas.microsoft.com/office/powerpoint/2010/main" val="3552092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7E30A-5888-4B43-9D1D-800E6C000158}"/>
              </a:ext>
            </a:extLst>
          </p:cNvPr>
          <p:cNvSpPr>
            <a:spLocks noGrp="1"/>
          </p:cNvSpPr>
          <p:nvPr>
            <p:ph type="title"/>
          </p:nvPr>
        </p:nvSpPr>
        <p:spPr/>
        <p:txBody>
          <a:bodyPr/>
          <a:lstStyle/>
          <a:p>
            <a:r>
              <a:rPr lang="en-US" dirty="0"/>
              <a:t>From Mines and Ellington in </a:t>
            </a:r>
            <a:r>
              <a:rPr lang="en-US" i="1" dirty="0"/>
              <a:t>Education about Asia</a:t>
            </a:r>
            <a:endParaRPr lang="en-US" dirty="0"/>
          </a:p>
        </p:txBody>
      </p:sp>
      <p:sp>
        <p:nvSpPr>
          <p:cNvPr id="3" name="Content Placeholder 2">
            <a:extLst>
              <a:ext uri="{FF2B5EF4-FFF2-40B4-BE49-F238E27FC236}">
                <a16:creationId xmlns:a16="http://schemas.microsoft.com/office/drawing/2014/main" id="{9C235C5E-3B1F-45A4-A80F-9031CC9950D1}"/>
              </a:ext>
            </a:extLst>
          </p:cNvPr>
          <p:cNvSpPr>
            <a:spLocks noGrp="1"/>
          </p:cNvSpPr>
          <p:nvPr>
            <p:ph idx="1"/>
          </p:nvPr>
        </p:nvSpPr>
        <p:spPr>
          <a:xfrm>
            <a:off x="581192" y="2180496"/>
            <a:ext cx="11029615" cy="4352826"/>
          </a:xfrm>
        </p:spPr>
        <p:txBody>
          <a:bodyPr>
            <a:normAutofit/>
          </a:bodyPr>
          <a:lstStyle/>
          <a:p>
            <a:pPr marL="0" indent="0">
              <a:buNone/>
            </a:pPr>
            <a:r>
              <a:rPr lang="en-US" sz="3600" dirty="0">
                <a:solidFill>
                  <a:srgbClr val="363636"/>
                </a:solidFill>
                <a:latin typeface="Lato"/>
              </a:rPr>
              <a:t>“To get a rich understanding of caste, you have to see how it operates in different contexts (agricultural systems, marriage, daily life, or politics), and see how it has changed historically, through colonialism, nationalism, Indian law, and contemporary practices.”</a:t>
            </a:r>
          </a:p>
          <a:p>
            <a:pPr marL="0" indent="0">
              <a:buNone/>
            </a:pPr>
            <a:r>
              <a:rPr lang="en-US" sz="1700" dirty="0">
                <a:solidFill>
                  <a:srgbClr val="404040"/>
                </a:solidFill>
                <a:latin typeface="Verdana" panose="020B0604030504040204" pitchFamily="34" charset="0"/>
                <a:ea typeface="Verdana" panose="020B0604030504040204" pitchFamily="34" charset="0"/>
                <a:cs typeface="Times New Roman" panose="02020603050405020304" pitchFamily="18" charset="0"/>
              </a:rPr>
              <a:t> </a:t>
            </a:r>
            <a:r>
              <a:rPr lang="en-US" sz="1100" dirty="0">
                <a:solidFill>
                  <a:srgbClr val="404040"/>
                </a:solidFill>
                <a:latin typeface="Verdana" panose="020B0604030504040204" pitchFamily="34" charset="0"/>
                <a:ea typeface="Verdana" panose="020B060403050404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https://www.asianstudies.org/publications/eaa/archives/caste-in-india-an-eaa-interview-with-kias-author-diane-mines/</a:t>
            </a:r>
            <a:r>
              <a:rPr lang="en-US" sz="1100" dirty="0">
                <a:solidFill>
                  <a:srgbClr val="404040"/>
                </a:solidFill>
                <a:latin typeface="Verdana" panose="020B0604030504040204" pitchFamily="34" charset="0"/>
                <a:ea typeface="Verdana" panose="020B0604030504040204" pitchFamily="34" charset="0"/>
                <a:cs typeface="Times New Roman" panose="02020603050405020304" pitchFamily="18" charset="0"/>
              </a:rPr>
              <a:t>.  </a:t>
            </a:r>
            <a:endParaRPr lang="en-US" sz="3600" dirty="0"/>
          </a:p>
        </p:txBody>
      </p:sp>
    </p:spTree>
    <p:extLst>
      <p:ext uri="{BB962C8B-B14F-4D97-AF65-F5344CB8AC3E}">
        <p14:creationId xmlns:p14="http://schemas.microsoft.com/office/powerpoint/2010/main" val="3839461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A8EE9-89D3-45BD-BF2E-37B6EA5D6D98}"/>
              </a:ext>
            </a:extLst>
          </p:cNvPr>
          <p:cNvSpPr>
            <a:spLocks noGrp="1"/>
          </p:cNvSpPr>
          <p:nvPr>
            <p:ph type="title"/>
          </p:nvPr>
        </p:nvSpPr>
        <p:spPr/>
        <p:txBody>
          <a:bodyPr/>
          <a:lstStyle/>
          <a:p>
            <a:r>
              <a:rPr lang="en-US" dirty="0"/>
              <a:t>From </a:t>
            </a:r>
            <a:r>
              <a:rPr lang="en-US" dirty="0" err="1"/>
              <a:t>Jaffrelot</a:t>
            </a:r>
            <a:r>
              <a:rPr lang="en-US" dirty="0"/>
              <a:t> in </a:t>
            </a:r>
            <a:r>
              <a:rPr lang="en-US" dirty="0" err="1"/>
              <a:t>DeVotta</a:t>
            </a:r>
            <a:r>
              <a:rPr lang="en-US" dirty="0"/>
              <a:t> and </a:t>
            </a:r>
            <a:r>
              <a:rPr lang="en-US" dirty="0" err="1"/>
              <a:t>Ganguly</a:t>
            </a:r>
            <a:endParaRPr lang="en-US" dirty="0"/>
          </a:p>
        </p:txBody>
      </p:sp>
      <p:sp>
        <p:nvSpPr>
          <p:cNvPr id="3" name="Content Placeholder 2">
            <a:extLst>
              <a:ext uri="{FF2B5EF4-FFF2-40B4-BE49-F238E27FC236}">
                <a16:creationId xmlns:a16="http://schemas.microsoft.com/office/drawing/2014/main" id="{A4D0ADA0-78CF-4C17-8882-80E8F9EEBC0E}"/>
              </a:ext>
            </a:extLst>
          </p:cNvPr>
          <p:cNvSpPr>
            <a:spLocks noGrp="1"/>
          </p:cNvSpPr>
          <p:nvPr>
            <p:ph idx="1"/>
          </p:nvPr>
        </p:nvSpPr>
        <p:spPr>
          <a:xfrm>
            <a:off x="581192" y="2180496"/>
            <a:ext cx="11029615" cy="4525104"/>
          </a:xfrm>
        </p:spPr>
        <p:txBody>
          <a:bodyPr>
            <a:normAutofit lnSpcReduction="10000"/>
          </a:bodyPr>
          <a:lstStyle/>
          <a:p>
            <a:pPr marL="0" indent="0">
              <a:buNone/>
            </a:pPr>
            <a:r>
              <a:rPr lang="en-US" sz="3000" dirty="0"/>
              <a:t>“The caste system is inseparable from Hinduism, although it is not limited to this religion: in India, its logic is also present in Sikhism, Islam, and Christianity…</a:t>
            </a:r>
          </a:p>
          <a:p>
            <a:pPr marL="0" indent="0">
              <a:buNone/>
            </a:pPr>
            <a:r>
              <a:rPr lang="en-US" sz="3000" dirty="0"/>
              <a:t>…This social hierarchy forms a caste system because the dominant – Brahmanical – values are regarded by the whole society as providing universal references and role models…</a:t>
            </a:r>
          </a:p>
          <a:p>
            <a:pPr marL="0" indent="0">
              <a:buNone/>
            </a:pPr>
            <a:r>
              <a:rPr lang="en-US" sz="3000" dirty="0"/>
              <a:t>…While caste still exists, the caste system is undergoing significant change, at least in urban areas where the lower orders refuse to accept that the upper castes embody superior values” </a:t>
            </a:r>
            <a:r>
              <a:rPr lang="en-US" sz="1600" dirty="0"/>
              <a:t>(161, 163, 183-184).</a:t>
            </a:r>
          </a:p>
          <a:p>
            <a:pPr marL="0" indent="0">
              <a:buNone/>
            </a:pPr>
            <a:endParaRPr lang="en-US" dirty="0"/>
          </a:p>
        </p:txBody>
      </p:sp>
    </p:spTree>
    <p:extLst>
      <p:ext uri="{BB962C8B-B14F-4D97-AF65-F5344CB8AC3E}">
        <p14:creationId xmlns:p14="http://schemas.microsoft.com/office/powerpoint/2010/main" val="35422375"/>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TM03457464[[fn=Dividend]]</Template>
  <TotalTime>229</TotalTime>
  <Words>1944</Words>
  <Application>Microsoft Office PowerPoint</Application>
  <PresentationFormat>Widescreen</PresentationFormat>
  <Paragraphs>84</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acumin-pro</vt:lpstr>
      <vt:lpstr>Gill Sans MT</vt:lpstr>
      <vt:lpstr>Lato</vt:lpstr>
      <vt:lpstr>Libre Franklin</vt:lpstr>
      <vt:lpstr>Times New Roman</vt:lpstr>
      <vt:lpstr>Verdana</vt:lpstr>
      <vt:lpstr>Wingdings 2</vt:lpstr>
      <vt:lpstr>Dividend</vt:lpstr>
      <vt:lpstr>Unit 3:  Diffusion of People and Culture</vt:lpstr>
      <vt:lpstr>How do we define caste?</vt:lpstr>
      <vt:lpstr>Have a piece of paper handy to take some notes…</vt:lpstr>
      <vt:lpstr>Basic Textbook-Style Illustration  From Wikimedia Commons https://commons.wikimedia.org/wiki/File:Indian_Caste_System.jpg </vt:lpstr>
      <vt:lpstr>Explanation of Basic Textbook-Style Illustration Dr. Vazira Fazila-Yacoobali Zamindar (Brown University) https://www.choices.edu/scholar/vazira-zamindar/ </vt:lpstr>
      <vt:lpstr>From the Asia Society’s Center for Global Education</vt:lpstr>
      <vt:lpstr>From Parish in Mines and Lamb</vt:lpstr>
      <vt:lpstr>From Mines and Ellington in Education about Asia</vt:lpstr>
      <vt:lpstr>From Jaffrelot in DeVotta and Ganguly</vt:lpstr>
      <vt:lpstr>From Jeffrey &amp; HaRriss </vt:lpstr>
      <vt:lpstr>From Hindu American Foundation </vt:lpstr>
      <vt:lpstr>From Equality Labs</vt:lpstr>
      <vt:lpstr>Think-Pair-Share</vt:lpstr>
      <vt:lpstr>Extension: Isabel Wilkerson https://www.npr.org/2020/08/04/898574852/its-more-than-racism-isabel-wilkerson-explains-america-s-caste-system </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South Asia as region</dc:title>
  <dc:creator>Heilman, Rachel    IHS - Staff</dc:creator>
  <cp:lastModifiedBy>Heilman, Rachel    IHS - Staff</cp:lastModifiedBy>
  <cp:revision>38</cp:revision>
  <dcterms:created xsi:type="dcterms:W3CDTF">2021-08-01T17:30:05Z</dcterms:created>
  <dcterms:modified xsi:type="dcterms:W3CDTF">2023-02-25T20:46:24Z</dcterms:modified>
</cp:coreProperties>
</file>