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62" r:id="rId5"/>
    <p:sldId id="263" r:id="rId6"/>
    <p:sldId id="268" r:id="rId7"/>
    <p:sldId id="265" r:id="rId8"/>
    <p:sldId id="264" r:id="rId9"/>
    <p:sldId id="261" r:id="rId10"/>
    <p:sldId id="266" r:id="rId11"/>
    <p:sldId id="267" r:id="rId12"/>
    <p:sldId id="25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2/26/2022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2/26/2022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equalitylabs.org/castesurvey/#what-is-cast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asiasociety.org/education/jati-caste-system-india" TargetMode="External"/><Relationship Id="rId2" Type="http://schemas.openxmlformats.org/officeDocument/2006/relationships/hyperlink" Target="https://www.equalitylabs.org/castesurvey/#what-is-caste" TargetMode="External"/><Relationship Id="rId1" Type="http://schemas.openxmlformats.org/officeDocument/2006/relationships/slideLayout" Target="../slideLayouts/slideLayout2.xml"/><Relationship Id="rId4" Type="http://schemas.openxmlformats.org/officeDocument/2006/relationships/hyperlink" Target="https://www.asianstudies.org/publications/eaa/archives/caste-in-india-an-eaa-interview-with-kias-author-diane-min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commons.wikimedia.org/wiki/File:Indian_Caste_System.jp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asiasociety.org/education/jati-caste-system-india"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asianstudies.org/publications/eaa/archives/caste-in-india-an-eaa-interview-with-kias-author-diane-min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3:  Diffusion of People and Culture</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2627685" y="4186535"/>
            <a:ext cx="6936643" cy="1323439"/>
          </a:xfrm>
          <a:prstGeom prst="rect">
            <a:avLst/>
          </a:prstGeom>
          <a:noFill/>
        </p:spPr>
        <p:txBody>
          <a:bodyPr wrap="non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Intro to Caste</a:t>
            </a:r>
          </a:p>
        </p:txBody>
      </p:sp>
    </p:spTree>
    <p:extLst>
      <p:ext uri="{BB962C8B-B14F-4D97-AF65-F5344CB8AC3E}">
        <p14:creationId xmlns:p14="http://schemas.microsoft.com/office/powerpoint/2010/main" val="557985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90168-A94C-4A10-A26E-6F4ADA111716}"/>
              </a:ext>
            </a:extLst>
          </p:cNvPr>
          <p:cNvSpPr>
            <a:spLocks noGrp="1"/>
          </p:cNvSpPr>
          <p:nvPr>
            <p:ph type="title"/>
          </p:nvPr>
        </p:nvSpPr>
        <p:spPr/>
        <p:txBody>
          <a:bodyPr/>
          <a:lstStyle/>
          <a:p>
            <a:r>
              <a:rPr lang="en-US" dirty="0"/>
              <a:t>From Equality Labs</a:t>
            </a:r>
          </a:p>
        </p:txBody>
      </p:sp>
      <p:sp>
        <p:nvSpPr>
          <p:cNvPr id="3" name="Content Placeholder 2">
            <a:extLst>
              <a:ext uri="{FF2B5EF4-FFF2-40B4-BE49-F238E27FC236}">
                <a16:creationId xmlns:a16="http://schemas.microsoft.com/office/drawing/2014/main" id="{BCBCD3F4-B099-431E-802D-EBB7439F5A89}"/>
              </a:ext>
            </a:extLst>
          </p:cNvPr>
          <p:cNvSpPr>
            <a:spLocks noGrp="1"/>
          </p:cNvSpPr>
          <p:nvPr>
            <p:ph idx="1"/>
          </p:nvPr>
        </p:nvSpPr>
        <p:spPr>
          <a:xfrm>
            <a:off x="581192" y="2180496"/>
            <a:ext cx="11029615" cy="4551608"/>
          </a:xfrm>
        </p:spPr>
        <p:txBody>
          <a:bodyPr>
            <a:normAutofit fontScale="77500" lnSpcReduction="20000"/>
          </a:bodyPr>
          <a:lstStyle/>
          <a:p>
            <a:pPr marL="0" indent="0">
              <a:buNone/>
            </a:pPr>
            <a:r>
              <a:rPr lang="en-US" sz="3000" dirty="0">
                <a:solidFill>
                  <a:srgbClr val="000000"/>
                </a:solidFill>
                <a:latin typeface="Libre Franklin"/>
              </a:rPr>
              <a:t>“Caste like race is a social category created in order to exploit a particular group of people. While it shares characteristics that are analogous to class and racial systems of oppression it is quite distinct because of its religious origins and the connections it makes between purity, profession, and skin color. As a result when trying to understand how caste may impact one's experience of classism or even </a:t>
            </a:r>
            <a:r>
              <a:rPr lang="en-US" sz="3000" dirty="0" err="1">
                <a:solidFill>
                  <a:srgbClr val="000000"/>
                </a:solidFill>
                <a:latin typeface="Libre Franklin"/>
              </a:rPr>
              <a:t>colourism</a:t>
            </a:r>
            <a:r>
              <a:rPr lang="en-US" sz="3000" dirty="0">
                <a:solidFill>
                  <a:srgbClr val="000000"/>
                </a:solidFill>
                <a:latin typeface="Libre Franklin"/>
              </a:rPr>
              <a:t>, we recommend the application of intersectionality as a way to understand how caste, class, gender, and race can be overlapping, interconnected but still distinct systems of oppression.</a:t>
            </a:r>
          </a:p>
          <a:p>
            <a:pPr marL="0" indent="0">
              <a:buNone/>
            </a:pPr>
            <a:r>
              <a:rPr lang="en-US" sz="3000" dirty="0">
                <a:solidFill>
                  <a:srgbClr val="000000"/>
                </a:solidFill>
                <a:latin typeface="Libre Franklin"/>
              </a:rPr>
              <a:t>For example, a Dalit could become wealthy and still be limited in social circles because of [who they are, how they are] perceived through the specific lens and rituals of their Caste location. For example a rich Dalit may still not be welcome to marry an upper-Caste partner. They will still be barred from chanting religious versus, they cannot become priests, and may still be treated poorly despite their ability to break class barriers.”</a:t>
            </a:r>
          </a:p>
          <a:p>
            <a:pPr marL="0" indent="0">
              <a:buNone/>
            </a:pPr>
            <a:r>
              <a:rPr lang="en-US" dirty="0">
                <a:solidFill>
                  <a:srgbClr val="000000"/>
                </a:solidFill>
                <a:latin typeface="Libre Franklin"/>
              </a:rPr>
              <a:t> </a:t>
            </a:r>
          </a:p>
          <a:p>
            <a:pPr marL="0" indent="0">
              <a:buNone/>
            </a:pPr>
            <a:r>
              <a:rPr lang="en-US" dirty="0">
                <a:hlinkClick r:id="rId2"/>
              </a:rPr>
              <a:t>https://www.equalitylabs.org/castesurvey/#what-is-caste</a:t>
            </a:r>
            <a:r>
              <a:rPr lang="en-US" dirty="0"/>
              <a:t> </a:t>
            </a:r>
          </a:p>
        </p:txBody>
      </p:sp>
    </p:spTree>
    <p:extLst>
      <p:ext uri="{BB962C8B-B14F-4D97-AF65-F5344CB8AC3E}">
        <p14:creationId xmlns:p14="http://schemas.microsoft.com/office/powerpoint/2010/main" val="1918804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F1EE4-1240-411C-AD1E-3952A5FB489D}"/>
              </a:ext>
            </a:extLst>
          </p:cNvPr>
          <p:cNvSpPr>
            <a:spLocks noGrp="1"/>
          </p:cNvSpPr>
          <p:nvPr>
            <p:ph type="title"/>
          </p:nvPr>
        </p:nvSpPr>
        <p:spPr/>
        <p:txBody>
          <a:bodyPr/>
          <a:lstStyle/>
          <a:p>
            <a:r>
              <a:rPr lang="en-US" dirty="0"/>
              <a:t>Think-Pair-Share</a:t>
            </a:r>
          </a:p>
        </p:txBody>
      </p:sp>
      <p:sp>
        <p:nvSpPr>
          <p:cNvPr id="5" name="Content Placeholder 4">
            <a:extLst>
              <a:ext uri="{FF2B5EF4-FFF2-40B4-BE49-F238E27FC236}">
                <a16:creationId xmlns:a16="http://schemas.microsoft.com/office/drawing/2014/main" id="{4D495709-C88F-42B8-A42C-D22358F444D7}"/>
              </a:ext>
            </a:extLst>
          </p:cNvPr>
          <p:cNvSpPr>
            <a:spLocks noGrp="1"/>
          </p:cNvSpPr>
          <p:nvPr>
            <p:ph sz="half" idx="1"/>
          </p:nvPr>
        </p:nvSpPr>
        <p:spPr/>
        <p:txBody>
          <a:bodyPr>
            <a:normAutofit/>
          </a:bodyPr>
          <a:lstStyle/>
          <a:p>
            <a:pPr marL="0" indent="0">
              <a:buNone/>
            </a:pPr>
            <a:r>
              <a:rPr lang="en-US" sz="5400" dirty="0"/>
              <a:t>If you had to define caste in one sentence, how would you do it?</a:t>
            </a:r>
          </a:p>
        </p:txBody>
      </p:sp>
      <p:pic>
        <p:nvPicPr>
          <p:cNvPr id="8" name="Content Placeholder 7" descr="Venn diagram">
            <a:extLst>
              <a:ext uri="{FF2B5EF4-FFF2-40B4-BE49-F238E27FC236}">
                <a16:creationId xmlns:a16="http://schemas.microsoft.com/office/drawing/2014/main" id="{A2D8D747-8462-4C8D-9ED4-B963A786D96C}"/>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6931576" y="2228003"/>
            <a:ext cx="3590649" cy="3590649"/>
          </a:xfrm>
        </p:spPr>
      </p:pic>
    </p:spTree>
    <p:extLst>
      <p:ext uri="{BB962C8B-B14F-4D97-AF65-F5344CB8AC3E}">
        <p14:creationId xmlns:p14="http://schemas.microsoft.com/office/powerpoint/2010/main" val="509403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BEEEF-28FC-40DB-88F8-D72CE646DFB6}"/>
              </a:ext>
            </a:extLst>
          </p:cNvPr>
          <p:cNvSpPr>
            <a:spLocks noGrp="1"/>
          </p:cNvSpPr>
          <p:nvPr>
            <p:ph type="title"/>
          </p:nvPr>
        </p:nvSpPr>
        <p:spPr/>
        <p:txBody>
          <a:bodyPr/>
          <a:lstStyle/>
          <a:p>
            <a:r>
              <a:rPr lang="en-US" dirty="0"/>
              <a:t>references</a:t>
            </a:r>
          </a:p>
        </p:txBody>
      </p:sp>
      <p:sp>
        <p:nvSpPr>
          <p:cNvPr id="5" name="Content Placeholder 4">
            <a:extLst>
              <a:ext uri="{FF2B5EF4-FFF2-40B4-BE49-F238E27FC236}">
                <a16:creationId xmlns:a16="http://schemas.microsoft.com/office/drawing/2014/main" id="{C86D3E35-E244-4ECF-9982-8812FAA98D64}"/>
              </a:ext>
            </a:extLst>
          </p:cNvPr>
          <p:cNvSpPr>
            <a:spLocks noGrp="1"/>
          </p:cNvSpPr>
          <p:nvPr>
            <p:ph idx="1"/>
          </p:nvPr>
        </p:nvSpPr>
        <p:spPr>
          <a:xfrm>
            <a:off x="581192" y="1715956"/>
            <a:ext cx="11029615" cy="5142044"/>
          </a:xfrm>
        </p:spPr>
        <p:txBody>
          <a:bodyPr>
            <a:normAutofit fontScale="85000" lnSpcReduction="20000"/>
          </a:bodyPr>
          <a:lstStyle/>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Equality Labs. “Caste in the United States: A Survey of Caste Among South Asian Americans.” </a:t>
            </a: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Accessed December 28, 2021. </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2"/>
              </a:rPr>
              <a:t>https://www.equalitylabs.org/castesurvey/#what-is-caste</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Jaffrelot</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Christophe. “The Politics of Caste.” In </a:t>
            </a:r>
            <a:r>
              <a:rPr lang="en-US"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Understanding Contemporary India</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edited by</a:t>
            </a: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Neil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DeVotta</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and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Sumit</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Ganguly</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161-184. </a:t>
            </a:r>
            <a:r>
              <a:rPr lang="en-US" dirty="0">
                <a:latin typeface="Verdana" panose="020B0604030504040204" pitchFamily="34" charset="0"/>
                <a:ea typeface="Verdana" panose="020B0604030504040204" pitchFamily="34" charset="0"/>
                <a:cs typeface="Times New Roman" panose="02020603050405020304" pitchFamily="18" charset="0"/>
              </a:rPr>
              <a:t>Boulder, CO: Lynne </a:t>
            </a:r>
            <a:r>
              <a:rPr lang="en-US" dirty="0" err="1">
                <a:latin typeface="Verdana" panose="020B0604030504040204" pitchFamily="34" charset="0"/>
                <a:ea typeface="Verdana" panose="020B0604030504040204" pitchFamily="34" charset="0"/>
                <a:cs typeface="Times New Roman" panose="02020603050405020304" pitchFamily="18" charset="0"/>
              </a:rPr>
              <a:t>Reinner</a:t>
            </a:r>
            <a:r>
              <a:rPr lang="en-US" dirty="0">
                <a:latin typeface="Verdana" panose="020B0604030504040204" pitchFamily="34" charset="0"/>
                <a:ea typeface="Verdana" panose="020B0604030504040204" pitchFamily="34" charset="0"/>
                <a:cs typeface="Times New Roman" panose="02020603050405020304" pitchFamily="18" charset="0"/>
              </a:rPr>
              <a:t> Publishers, 2021.</a:t>
            </a: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Jeffrey, Craig and John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Harriss</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Keywords for Modern India</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Oxford: Oxford University Press,</a:t>
            </a: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2014, 18-21.</a:t>
            </a:r>
          </a:p>
          <a:p>
            <a:pPr marL="0" lvl="0" indent="0">
              <a:spcBef>
                <a:spcPts val="0"/>
              </a:spcBef>
              <a:buNone/>
              <a:tabLst>
                <a:tab pos="91440" algn="l"/>
                <a:tab pos="457200" algn="l"/>
              </a:tabLst>
            </a:pP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Johnson, Donald and Jean Johnson.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Jati</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The Caste System in India.” Asia Society Center for</a:t>
            </a: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Global Education. Accessed December 28, 2021. </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3"/>
              </a:rPr>
              <a:t>https://asiasociety.org/education/jati-caste-system-india</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p>
          <a:p>
            <a:pPr marL="0" indent="0">
              <a:spcBef>
                <a:spcPts val="0"/>
              </a:spcBef>
              <a:buNone/>
              <a:tabLst>
                <a:tab pos="91440" algn="l"/>
                <a:tab pos="457200" algn="l"/>
              </a:tabLst>
            </a:pPr>
            <a:endPar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Mines, Diane and Lucien Ellington. “Caste in India: An EAA Interview with KIAS Author Diane</a:t>
            </a: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Mines.” </a:t>
            </a:r>
            <a:r>
              <a:rPr lang="en-US"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Education About Asia</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14, No. 2 (Fall 2009):</a:t>
            </a: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4"/>
              </a:rPr>
              <a:t>https://www.asianstudies.org/publications/eaa/archives/caste-in-india-an-eaa-interview-with-kias-author-diane-mines/</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p>
          <a:p>
            <a:pPr marL="0" indent="0">
              <a:spcBef>
                <a:spcPts val="0"/>
              </a:spcBef>
              <a:buNone/>
              <a:tabLst>
                <a:tab pos="91440" algn="l"/>
                <a:tab pos="457200" algn="l"/>
              </a:tabLst>
            </a:pPr>
            <a:endPar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indent="0">
              <a:spcBef>
                <a:spcPts val="0"/>
              </a:spcBef>
              <a:buNone/>
              <a:tabLst>
                <a:tab pos="91440" algn="l"/>
                <a:tab pos="457200" algn="l"/>
              </a:tabLst>
            </a:pPr>
            <a:r>
              <a:rPr lang="en-US" sz="1900" dirty="0">
                <a:solidFill>
                  <a:srgbClr val="404040"/>
                </a:solidFill>
                <a:latin typeface="Verdana" panose="020B0604030504040204" pitchFamily="34" charset="0"/>
                <a:ea typeface="Verdana" panose="020B0604030504040204" pitchFamily="34" charset="0"/>
                <a:cs typeface="Times New Roman" panose="02020603050405020304" pitchFamily="18" charset="0"/>
              </a:rPr>
              <a:t>Parish, Steven M. “God-Chariots in a Garden of Castes: Hierarchy and Festival in a Hindu</a:t>
            </a:r>
          </a:p>
          <a:p>
            <a:pPr marL="0" indent="0">
              <a:spcBef>
                <a:spcPts val="0"/>
              </a:spcBef>
              <a:buNone/>
              <a:tabLst>
                <a:tab pos="91440" algn="l"/>
                <a:tab pos="457200" algn="l"/>
              </a:tabLst>
            </a:pPr>
            <a:r>
              <a:rPr lang="en-US" sz="19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City.” In </a:t>
            </a:r>
            <a:r>
              <a:rPr lang="en-US" sz="1900"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Everyday Life in South Asia</a:t>
            </a:r>
            <a:r>
              <a:rPr lang="en-US" sz="19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edited by Diane P. Mines and Sarah Lamb, 155-170. </a:t>
            </a:r>
          </a:p>
          <a:p>
            <a:pPr marL="0" indent="0">
              <a:spcBef>
                <a:spcPts val="0"/>
              </a:spcBef>
              <a:buNone/>
              <a:tabLst>
                <a:tab pos="91440" algn="l"/>
                <a:tab pos="457200" algn="l"/>
              </a:tabLst>
            </a:pPr>
            <a:r>
              <a:rPr lang="en-US" sz="190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sz="1900" dirty="0">
                <a:solidFill>
                  <a:srgbClr val="404040"/>
                </a:solidFill>
                <a:latin typeface="Verdana" panose="020B0604030504040204" pitchFamily="34" charset="0"/>
                <a:ea typeface="Verdana" panose="020B0604030504040204" pitchFamily="34" charset="0"/>
                <a:cs typeface="Times New Roman" panose="02020603050405020304" pitchFamily="18" charset="0"/>
              </a:rPr>
              <a:t>Bloomington, IN: Indiana University Press, 2010.</a:t>
            </a:r>
            <a:endParaRPr lang="en-US" sz="3500"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544105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9A2E3-5E14-46B7-A386-868488BDA889}"/>
              </a:ext>
            </a:extLst>
          </p:cNvPr>
          <p:cNvSpPr>
            <a:spLocks noGrp="1"/>
          </p:cNvSpPr>
          <p:nvPr>
            <p:ph type="title"/>
          </p:nvPr>
        </p:nvSpPr>
        <p:spPr/>
        <p:txBody>
          <a:bodyPr/>
          <a:lstStyle/>
          <a:p>
            <a:r>
              <a:rPr lang="en-US" dirty="0"/>
              <a:t>How do we define caste?</a:t>
            </a:r>
          </a:p>
        </p:txBody>
      </p:sp>
      <p:sp>
        <p:nvSpPr>
          <p:cNvPr id="3" name="Content Placeholder 2">
            <a:extLst>
              <a:ext uri="{FF2B5EF4-FFF2-40B4-BE49-F238E27FC236}">
                <a16:creationId xmlns:a16="http://schemas.microsoft.com/office/drawing/2014/main" id="{7AAB6C1A-A734-40D1-92F6-95C6A7BF70BC}"/>
              </a:ext>
            </a:extLst>
          </p:cNvPr>
          <p:cNvSpPr>
            <a:spLocks noGrp="1"/>
          </p:cNvSpPr>
          <p:nvPr>
            <p:ph idx="1"/>
          </p:nvPr>
        </p:nvSpPr>
        <p:spPr>
          <a:xfrm>
            <a:off x="581192" y="2180496"/>
            <a:ext cx="11029615" cy="4339574"/>
          </a:xfrm>
        </p:spPr>
        <p:txBody>
          <a:bodyPr>
            <a:normAutofit/>
          </a:bodyPr>
          <a:lstStyle/>
          <a:p>
            <a:pPr marL="0" indent="0">
              <a:buNone/>
            </a:pPr>
            <a:r>
              <a:rPr lang="en-US" sz="3200" dirty="0"/>
              <a:t>It’s difficult because it is a concept that encompasses a variety of systems and social practices that affect and interact with various layers of identity.</a:t>
            </a:r>
          </a:p>
          <a:p>
            <a:pPr marL="0" indent="0">
              <a:buNone/>
            </a:pPr>
            <a:endParaRPr lang="en-US" sz="3200" dirty="0"/>
          </a:p>
          <a:p>
            <a:pPr marL="0" indent="0">
              <a:buNone/>
            </a:pPr>
            <a:r>
              <a:rPr lang="en-US" sz="3200" dirty="0"/>
              <a:t>Also, caste is based on a combination of historical and contemporary practices in a number of geographic locations – each with its own complicated social and political past.</a:t>
            </a:r>
          </a:p>
        </p:txBody>
      </p:sp>
    </p:spTree>
    <p:extLst>
      <p:ext uri="{BB962C8B-B14F-4D97-AF65-F5344CB8AC3E}">
        <p14:creationId xmlns:p14="http://schemas.microsoft.com/office/powerpoint/2010/main" val="2235402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99A40-423E-4DEB-B9DC-21E496F0887B}"/>
              </a:ext>
            </a:extLst>
          </p:cNvPr>
          <p:cNvSpPr>
            <a:spLocks noGrp="1"/>
          </p:cNvSpPr>
          <p:nvPr>
            <p:ph type="title"/>
          </p:nvPr>
        </p:nvSpPr>
        <p:spPr/>
        <p:txBody>
          <a:bodyPr/>
          <a:lstStyle/>
          <a:p>
            <a:r>
              <a:rPr lang="en-US" dirty="0"/>
              <a:t>Have a piece of paper handy to take some notes…</a:t>
            </a:r>
          </a:p>
        </p:txBody>
      </p:sp>
      <p:sp>
        <p:nvSpPr>
          <p:cNvPr id="3" name="Content Placeholder 2">
            <a:extLst>
              <a:ext uri="{FF2B5EF4-FFF2-40B4-BE49-F238E27FC236}">
                <a16:creationId xmlns:a16="http://schemas.microsoft.com/office/drawing/2014/main" id="{B643FE51-4D20-4DEE-BEA6-17DD8C46AEE9}"/>
              </a:ext>
            </a:extLst>
          </p:cNvPr>
          <p:cNvSpPr>
            <a:spLocks noGrp="1"/>
          </p:cNvSpPr>
          <p:nvPr>
            <p:ph idx="1"/>
          </p:nvPr>
        </p:nvSpPr>
        <p:spPr/>
        <p:txBody>
          <a:bodyPr>
            <a:normAutofit fontScale="92500" lnSpcReduction="10000"/>
          </a:bodyPr>
          <a:lstStyle/>
          <a:p>
            <a:pPr marL="0" indent="0">
              <a:buNone/>
            </a:pPr>
            <a:r>
              <a:rPr lang="en-US" sz="3600" dirty="0"/>
              <a:t>On the following slides, we’ll look at some definitions from a variety of sources.  </a:t>
            </a:r>
          </a:p>
          <a:p>
            <a:pPr marL="0" indent="0">
              <a:buNone/>
            </a:pPr>
            <a:r>
              <a:rPr lang="en-US" sz="3600" dirty="0"/>
              <a:t>You don’t need to separately copy each definition.  Rather, for each slide, record what it adds to your understanding of the concept of caste.  </a:t>
            </a:r>
          </a:p>
          <a:p>
            <a:pPr marL="0" indent="0">
              <a:buNone/>
            </a:pPr>
            <a:endParaRPr lang="en-US" sz="3600" dirty="0"/>
          </a:p>
          <a:p>
            <a:pPr marL="0" indent="0">
              <a:buNone/>
            </a:pPr>
            <a:r>
              <a:rPr lang="en-US" sz="2000" dirty="0"/>
              <a:t>*Full references at the end of the presentation*</a:t>
            </a:r>
            <a:endParaRPr lang="en-US" dirty="0"/>
          </a:p>
        </p:txBody>
      </p:sp>
    </p:spTree>
    <p:extLst>
      <p:ext uri="{BB962C8B-B14F-4D97-AF65-F5344CB8AC3E}">
        <p14:creationId xmlns:p14="http://schemas.microsoft.com/office/powerpoint/2010/main" val="2638765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62EA4-A774-49A2-8E8C-CB6518947836}"/>
              </a:ext>
            </a:extLst>
          </p:cNvPr>
          <p:cNvSpPr>
            <a:spLocks noGrp="1"/>
          </p:cNvSpPr>
          <p:nvPr>
            <p:ph type="title"/>
          </p:nvPr>
        </p:nvSpPr>
        <p:spPr/>
        <p:txBody>
          <a:bodyPr>
            <a:normAutofit fontScale="90000"/>
          </a:bodyPr>
          <a:lstStyle/>
          <a:p>
            <a:r>
              <a:rPr lang="en-US" dirty="0"/>
              <a:t>Basic Textbook-Style Illustration </a:t>
            </a:r>
            <a:br>
              <a:rPr lang="en-US" dirty="0"/>
            </a:br>
            <a:r>
              <a:rPr lang="en-US" sz="2200" dirty="0"/>
              <a:t>From Wikimedia Commons </a:t>
            </a:r>
            <a:r>
              <a:rPr lang="en-US" sz="1800" dirty="0">
                <a:hlinkClick r:id="rId2"/>
              </a:rPr>
              <a:t>https://commons.wikimedia.org/wiki/File:Indian_Caste_System.jpg</a:t>
            </a:r>
            <a:r>
              <a:rPr lang="en-US" sz="1800" dirty="0"/>
              <a:t> </a:t>
            </a:r>
            <a:endParaRPr lang="en-US" dirty="0"/>
          </a:p>
        </p:txBody>
      </p:sp>
      <p:pic>
        <p:nvPicPr>
          <p:cNvPr id="5" name="Content Placeholder 4">
            <a:extLst>
              <a:ext uri="{FF2B5EF4-FFF2-40B4-BE49-F238E27FC236}">
                <a16:creationId xmlns:a16="http://schemas.microsoft.com/office/drawing/2014/main" id="{54D7E758-09E5-41A7-A723-10DFF445D357}"/>
              </a:ext>
            </a:extLst>
          </p:cNvPr>
          <p:cNvPicPr>
            <a:picLocks noGrp="1" noChangeAspect="1"/>
          </p:cNvPicPr>
          <p:nvPr>
            <p:ph idx="1"/>
          </p:nvPr>
        </p:nvPicPr>
        <p:blipFill>
          <a:blip r:embed="rId3"/>
          <a:stretch>
            <a:fillRect/>
          </a:stretch>
        </p:blipFill>
        <p:spPr>
          <a:xfrm>
            <a:off x="3030192" y="1982615"/>
            <a:ext cx="6131615" cy="4598711"/>
          </a:xfrm>
        </p:spPr>
      </p:pic>
    </p:spTree>
    <p:extLst>
      <p:ext uri="{BB962C8B-B14F-4D97-AF65-F5344CB8AC3E}">
        <p14:creationId xmlns:p14="http://schemas.microsoft.com/office/powerpoint/2010/main" val="2243127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DA32F-81BF-4256-909C-FDA04EEE0971}"/>
              </a:ext>
            </a:extLst>
          </p:cNvPr>
          <p:cNvSpPr>
            <a:spLocks noGrp="1"/>
          </p:cNvSpPr>
          <p:nvPr>
            <p:ph type="title"/>
          </p:nvPr>
        </p:nvSpPr>
        <p:spPr/>
        <p:txBody>
          <a:bodyPr/>
          <a:lstStyle/>
          <a:p>
            <a:r>
              <a:rPr lang="en-US" dirty="0"/>
              <a:t>From the Asia Society’s Center for Global Education</a:t>
            </a:r>
          </a:p>
        </p:txBody>
      </p:sp>
      <p:sp>
        <p:nvSpPr>
          <p:cNvPr id="3" name="Content Placeholder 2">
            <a:extLst>
              <a:ext uri="{FF2B5EF4-FFF2-40B4-BE49-F238E27FC236}">
                <a16:creationId xmlns:a16="http://schemas.microsoft.com/office/drawing/2014/main" id="{06A560C5-92CF-4C45-8CF5-458868575710}"/>
              </a:ext>
            </a:extLst>
          </p:cNvPr>
          <p:cNvSpPr>
            <a:spLocks noGrp="1"/>
          </p:cNvSpPr>
          <p:nvPr>
            <p:ph idx="1"/>
          </p:nvPr>
        </p:nvSpPr>
        <p:spPr>
          <a:xfrm>
            <a:off x="581192" y="2180496"/>
            <a:ext cx="11029615" cy="4405834"/>
          </a:xfrm>
        </p:spPr>
        <p:txBody>
          <a:bodyPr>
            <a:normAutofit fontScale="92500" lnSpcReduction="20000"/>
          </a:bodyPr>
          <a:lstStyle/>
          <a:p>
            <a:pPr marL="0" indent="0">
              <a:buNone/>
            </a:pPr>
            <a:r>
              <a:rPr lang="en-US" sz="3200" dirty="0"/>
              <a:t>“The caste system, as it actually works in India, is called </a:t>
            </a:r>
            <a:r>
              <a:rPr lang="en-US" sz="3200" dirty="0" err="1"/>
              <a:t>jati</a:t>
            </a:r>
            <a:r>
              <a:rPr lang="en-US" sz="3200" dirty="0"/>
              <a:t>…there is mobility in the system and </a:t>
            </a:r>
            <a:r>
              <a:rPr lang="en-US" sz="3200" dirty="0" err="1"/>
              <a:t>jatis</a:t>
            </a:r>
            <a:r>
              <a:rPr lang="en-US" sz="3200" dirty="0"/>
              <a:t> have changes their position over the centuries of Indian history.  However, the </a:t>
            </a:r>
            <a:r>
              <a:rPr lang="en-US" sz="3200" dirty="0" err="1"/>
              <a:t>jati</a:t>
            </a:r>
            <a:r>
              <a:rPr lang="en-US" sz="3200" dirty="0"/>
              <a:t> moves up the social scale as a group and not as individuals…</a:t>
            </a:r>
          </a:p>
          <a:p>
            <a:pPr marL="0" lvl="0" indent="0">
              <a:spcBef>
                <a:spcPts val="0"/>
              </a:spcBef>
              <a:buClr>
                <a:srgbClr val="903163"/>
              </a:buClr>
              <a:buNone/>
              <a:tabLst>
                <a:tab pos="91440" algn="l"/>
                <a:tab pos="457200" algn="l"/>
              </a:tabLst>
            </a:pPr>
            <a:r>
              <a:rPr lang="en-US" sz="3200" dirty="0"/>
              <a:t>…</a:t>
            </a:r>
            <a:r>
              <a:rPr lang="en-US" sz="3200" dirty="0">
                <a:solidFill>
                  <a:srgbClr val="000000"/>
                </a:solidFill>
                <a:latin typeface="acumin-pro"/>
              </a:rPr>
              <a:t>The Indian Constitution has outlawed the practice of Untouchability and the Indian Government has established special quotas in schools and Parliament to aid the lowest </a:t>
            </a:r>
            <a:r>
              <a:rPr lang="en-US" sz="3200" dirty="0" err="1">
                <a:solidFill>
                  <a:srgbClr val="000000"/>
                </a:solidFill>
                <a:latin typeface="acumin-pro"/>
              </a:rPr>
              <a:t>jatis</a:t>
            </a:r>
            <a:r>
              <a:rPr lang="en-US" sz="3200" dirty="0">
                <a:solidFill>
                  <a:srgbClr val="000000"/>
                </a:solidFill>
                <a:latin typeface="acumin-pro"/>
              </a:rPr>
              <a:t>. Caste discrimination is not permitted in gaining employment and access to educational and other opportunities. But this does not mean that caste is illegal or has faded away.” </a:t>
            </a:r>
            <a:r>
              <a:rPr lang="en-US" sz="3200" dirty="0"/>
              <a:t>  </a:t>
            </a:r>
          </a:p>
          <a:p>
            <a:pPr marL="0" lvl="0" indent="0">
              <a:spcBef>
                <a:spcPts val="0"/>
              </a:spcBef>
              <a:buClr>
                <a:srgbClr val="903163"/>
              </a:buClr>
              <a:buNone/>
              <a:tabLst>
                <a:tab pos="91440" algn="l"/>
                <a:tab pos="457200" algn="l"/>
              </a:tabLst>
            </a:pPr>
            <a:endPar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endParaRPr>
          </a:p>
          <a:p>
            <a:pPr marL="0" lvl="0" indent="0">
              <a:spcBef>
                <a:spcPts val="0"/>
              </a:spcBef>
              <a:buClr>
                <a:srgbClr val="903163"/>
              </a:buClr>
              <a:buNone/>
              <a:tabLst>
                <a:tab pos="91440" algn="l"/>
                <a:tab pos="457200" algn="l"/>
              </a:tabLst>
            </a:pP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https://asiasociety.org/education/jati-caste-system-india</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p>
          <a:p>
            <a:pPr marL="0" indent="0">
              <a:buNone/>
            </a:pPr>
            <a:endParaRPr lang="en-US" sz="3200" dirty="0"/>
          </a:p>
        </p:txBody>
      </p:sp>
    </p:spTree>
    <p:extLst>
      <p:ext uri="{BB962C8B-B14F-4D97-AF65-F5344CB8AC3E}">
        <p14:creationId xmlns:p14="http://schemas.microsoft.com/office/powerpoint/2010/main" val="278353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DF38B-661E-45EA-BE84-C05E094EC180}"/>
              </a:ext>
            </a:extLst>
          </p:cNvPr>
          <p:cNvSpPr>
            <a:spLocks noGrp="1"/>
          </p:cNvSpPr>
          <p:nvPr>
            <p:ph type="title"/>
          </p:nvPr>
        </p:nvSpPr>
        <p:spPr/>
        <p:txBody>
          <a:bodyPr/>
          <a:lstStyle/>
          <a:p>
            <a:r>
              <a:rPr lang="en-US" dirty="0"/>
              <a:t>From Parish in Mines and Lamb</a:t>
            </a:r>
          </a:p>
        </p:txBody>
      </p:sp>
      <p:sp>
        <p:nvSpPr>
          <p:cNvPr id="3" name="Content Placeholder 2">
            <a:extLst>
              <a:ext uri="{FF2B5EF4-FFF2-40B4-BE49-F238E27FC236}">
                <a16:creationId xmlns:a16="http://schemas.microsoft.com/office/drawing/2014/main" id="{21BC50A7-8CBB-4BFC-A61B-F0DF079CFE11}"/>
              </a:ext>
            </a:extLst>
          </p:cNvPr>
          <p:cNvSpPr>
            <a:spLocks noGrp="1"/>
          </p:cNvSpPr>
          <p:nvPr>
            <p:ph idx="1"/>
          </p:nvPr>
        </p:nvSpPr>
        <p:spPr>
          <a:xfrm>
            <a:off x="581192" y="2180496"/>
            <a:ext cx="11029615" cy="4472095"/>
          </a:xfrm>
        </p:spPr>
        <p:txBody>
          <a:bodyPr>
            <a:normAutofit fontScale="92500"/>
          </a:bodyPr>
          <a:lstStyle/>
          <a:p>
            <a:pPr marL="0" indent="0">
              <a:buNone/>
            </a:pPr>
            <a:r>
              <a:rPr lang="en-US" sz="3000" dirty="0"/>
              <a:t>Writing about “The Hindu city of Bhaktapur in Nepal’s Kathmandu Valley”:</a:t>
            </a:r>
          </a:p>
          <a:p>
            <a:pPr marL="0" indent="0">
              <a:buNone/>
            </a:pPr>
            <a:endParaRPr lang="en-US" sz="1300" dirty="0"/>
          </a:p>
          <a:p>
            <a:pPr marL="0" indent="0">
              <a:buNone/>
            </a:pPr>
            <a:r>
              <a:rPr lang="en-US" sz="3200" dirty="0"/>
              <a:t>“Several castes have symbolic roles that are stigmatizing, but essential to the traditional social and symbolic life of the city.  The impurity and inauspiciousness of untouchable Sweepers, for example, is necessary to the purity and the fate of the city; the impurities, misfortunes, and suffering of the city are conceived to flow into the Untouchables, who live in a separate area outside the old boundaries of the city.  Their impurity thus defines the purity of the city.” </a:t>
            </a:r>
            <a:r>
              <a:rPr lang="en-US" sz="1700" dirty="0"/>
              <a:t>(155, 160)</a:t>
            </a:r>
            <a:endParaRPr lang="en-US" sz="3200" dirty="0"/>
          </a:p>
        </p:txBody>
      </p:sp>
    </p:spTree>
    <p:extLst>
      <p:ext uri="{BB962C8B-B14F-4D97-AF65-F5344CB8AC3E}">
        <p14:creationId xmlns:p14="http://schemas.microsoft.com/office/powerpoint/2010/main" val="3552092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30A-5888-4B43-9D1D-800E6C000158}"/>
              </a:ext>
            </a:extLst>
          </p:cNvPr>
          <p:cNvSpPr>
            <a:spLocks noGrp="1"/>
          </p:cNvSpPr>
          <p:nvPr>
            <p:ph type="title"/>
          </p:nvPr>
        </p:nvSpPr>
        <p:spPr/>
        <p:txBody>
          <a:bodyPr/>
          <a:lstStyle/>
          <a:p>
            <a:r>
              <a:rPr lang="en-US" dirty="0"/>
              <a:t>From Mines and Ellington in </a:t>
            </a:r>
            <a:r>
              <a:rPr lang="en-US" i="1" dirty="0"/>
              <a:t>Education about Asia</a:t>
            </a:r>
            <a:endParaRPr lang="en-US" dirty="0"/>
          </a:p>
        </p:txBody>
      </p:sp>
      <p:sp>
        <p:nvSpPr>
          <p:cNvPr id="3" name="Content Placeholder 2">
            <a:extLst>
              <a:ext uri="{FF2B5EF4-FFF2-40B4-BE49-F238E27FC236}">
                <a16:creationId xmlns:a16="http://schemas.microsoft.com/office/drawing/2014/main" id="{9C235C5E-3B1F-45A4-A80F-9031CC9950D1}"/>
              </a:ext>
            </a:extLst>
          </p:cNvPr>
          <p:cNvSpPr>
            <a:spLocks noGrp="1"/>
          </p:cNvSpPr>
          <p:nvPr>
            <p:ph idx="1"/>
          </p:nvPr>
        </p:nvSpPr>
        <p:spPr>
          <a:xfrm>
            <a:off x="581192" y="2180496"/>
            <a:ext cx="11029615" cy="4352826"/>
          </a:xfrm>
        </p:spPr>
        <p:txBody>
          <a:bodyPr>
            <a:normAutofit/>
          </a:bodyPr>
          <a:lstStyle/>
          <a:p>
            <a:pPr marL="0" indent="0">
              <a:buNone/>
            </a:pPr>
            <a:r>
              <a:rPr lang="en-US" sz="3600" dirty="0">
                <a:solidFill>
                  <a:srgbClr val="363636"/>
                </a:solidFill>
                <a:latin typeface="Lato"/>
              </a:rPr>
              <a:t>“To get a rich understanding of caste, you have to see how it operates in different contexts (agricultural systems, marriage, daily life, or politics), and see how it has changed historically, through colonialism, nationalism, Indian law, and contemporary practices.”</a:t>
            </a:r>
          </a:p>
          <a:p>
            <a:pPr marL="0" indent="0">
              <a:buNone/>
            </a:pPr>
            <a:r>
              <a:rPr lang="en-US" sz="17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sz="11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https://www.asianstudies.org/publications/eaa/archives/caste-in-india-an-eaa-interview-with-kias-author-diane-mines/</a:t>
            </a:r>
            <a:r>
              <a:rPr lang="en-US" sz="11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endParaRPr lang="en-US" sz="3600" dirty="0"/>
          </a:p>
        </p:txBody>
      </p:sp>
    </p:spTree>
    <p:extLst>
      <p:ext uri="{BB962C8B-B14F-4D97-AF65-F5344CB8AC3E}">
        <p14:creationId xmlns:p14="http://schemas.microsoft.com/office/powerpoint/2010/main" val="3839461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A8EE9-89D3-45BD-BF2E-37B6EA5D6D98}"/>
              </a:ext>
            </a:extLst>
          </p:cNvPr>
          <p:cNvSpPr>
            <a:spLocks noGrp="1"/>
          </p:cNvSpPr>
          <p:nvPr>
            <p:ph type="title"/>
          </p:nvPr>
        </p:nvSpPr>
        <p:spPr/>
        <p:txBody>
          <a:bodyPr/>
          <a:lstStyle/>
          <a:p>
            <a:r>
              <a:rPr lang="en-US" dirty="0"/>
              <a:t>From </a:t>
            </a:r>
            <a:r>
              <a:rPr lang="en-US" dirty="0" err="1"/>
              <a:t>Jaffrelot</a:t>
            </a:r>
            <a:r>
              <a:rPr lang="en-US" dirty="0"/>
              <a:t> in </a:t>
            </a:r>
            <a:r>
              <a:rPr lang="en-US" dirty="0" err="1"/>
              <a:t>DeVotta</a:t>
            </a:r>
            <a:r>
              <a:rPr lang="en-US" dirty="0"/>
              <a:t> and </a:t>
            </a:r>
            <a:r>
              <a:rPr lang="en-US" dirty="0" err="1"/>
              <a:t>Ganguly</a:t>
            </a:r>
            <a:endParaRPr lang="en-US" dirty="0"/>
          </a:p>
        </p:txBody>
      </p:sp>
      <p:sp>
        <p:nvSpPr>
          <p:cNvPr id="3" name="Content Placeholder 2">
            <a:extLst>
              <a:ext uri="{FF2B5EF4-FFF2-40B4-BE49-F238E27FC236}">
                <a16:creationId xmlns:a16="http://schemas.microsoft.com/office/drawing/2014/main" id="{A4D0ADA0-78CF-4C17-8882-80E8F9EEBC0E}"/>
              </a:ext>
            </a:extLst>
          </p:cNvPr>
          <p:cNvSpPr>
            <a:spLocks noGrp="1"/>
          </p:cNvSpPr>
          <p:nvPr>
            <p:ph idx="1"/>
          </p:nvPr>
        </p:nvSpPr>
        <p:spPr>
          <a:xfrm>
            <a:off x="581192" y="2180496"/>
            <a:ext cx="11029615" cy="4525104"/>
          </a:xfrm>
        </p:spPr>
        <p:txBody>
          <a:bodyPr>
            <a:normAutofit lnSpcReduction="10000"/>
          </a:bodyPr>
          <a:lstStyle/>
          <a:p>
            <a:pPr marL="0" indent="0">
              <a:buNone/>
            </a:pPr>
            <a:r>
              <a:rPr lang="en-US" sz="3000" dirty="0"/>
              <a:t>“The caste system is inseparable from Hinduism, although it is not limited to this religion: in India, its logic is also present in Sikhism, Islam, and Christianity…</a:t>
            </a:r>
          </a:p>
          <a:p>
            <a:pPr marL="0" indent="0">
              <a:buNone/>
            </a:pPr>
            <a:r>
              <a:rPr lang="en-US" sz="3000" dirty="0"/>
              <a:t>…This social hierarchy forms a caste system because the dominant – Brahmanical – values are regarded by the whole society as providing universal references and role models…</a:t>
            </a:r>
          </a:p>
          <a:p>
            <a:pPr marL="0" indent="0">
              <a:buNone/>
            </a:pPr>
            <a:r>
              <a:rPr lang="en-US" sz="3000" dirty="0"/>
              <a:t>…While caste still exists, the caste system is undergoing significant change, at least in urban areas where the lower orders refuse to accept that the upper castes embody superior values” </a:t>
            </a:r>
            <a:r>
              <a:rPr lang="en-US" sz="1600" dirty="0"/>
              <a:t>(161, 163, 183-184).</a:t>
            </a:r>
          </a:p>
          <a:p>
            <a:pPr marL="0" indent="0">
              <a:buNone/>
            </a:pPr>
            <a:endParaRPr lang="en-US" dirty="0"/>
          </a:p>
        </p:txBody>
      </p:sp>
    </p:spTree>
    <p:extLst>
      <p:ext uri="{BB962C8B-B14F-4D97-AF65-F5344CB8AC3E}">
        <p14:creationId xmlns:p14="http://schemas.microsoft.com/office/powerpoint/2010/main" val="35422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5577E-B3ED-46AB-9732-43D2A7EC7A51}"/>
              </a:ext>
            </a:extLst>
          </p:cNvPr>
          <p:cNvSpPr>
            <a:spLocks noGrp="1"/>
          </p:cNvSpPr>
          <p:nvPr>
            <p:ph type="title"/>
          </p:nvPr>
        </p:nvSpPr>
        <p:spPr/>
        <p:txBody>
          <a:bodyPr/>
          <a:lstStyle/>
          <a:p>
            <a:r>
              <a:rPr lang="en-US" dirty="0"/>
              <a:t>From Jeffrey &amp; </a:t>
            </a:r>
            <a:r>
              <a:rPr lang="en-US" dirty="0" err="1"/>
              <a:t>HaRriss</a:t>
            </a:r>
            <a:r>
              <a:rPr lang="en-US" dirty="0"/>
              <a:t> </a:t>
            </a:r>
          </a:p>
        </p:txBody>
      </p:sp>
      <p:sp>
        <p:nvSpPr>
          <p:cNvPr id="3" name="Content Placeholder 2">
            <a:extLst>
              <a:ext uri="{FF2B5EF4-FFF2-40B4-BE49-F238E27FC236}">
                <a16:creationId xmlns:a16="http://schemas.microsoft.com/office/drawing/2014/main" id="{6429979A-51E7-42AA-9E06-B5B7C237878D}"/>
              </a:ext>
            </a:extLst>
          </p:cNvPr>
          <p:cNvSpPr>
            <a:spLocks noGrp="1"/>
          </p:cNvSpPr>
          <p:nvPr>
            <p:ph idx="1"/>
          </p:nvPr>
        </p:nvSpPr>
        <p:spPr>
          <a:xfrm>
            <a:off x="581192" y="2180496"/>
            <a:ext cx="11029615" cy="4472095"/>
          </a:xfrm>
        </p:spPr>
        <p:txBody>
          <a:bodyPr>
            <a:normAutofit fontScale="92500" lnSpcReduction="20000"/>
          </a:bodyPr>
          <a:lstStyle/>
          <a:p>
            <a:pPr marL="0" indent="0">
              <a:buNone/>
            </a:pPr>
            <a:r>
              <a:rPr lang="en-US" sz="2800" dirty="0"/>
              <a:t>“…a system of stratification manifest in everyday aspects of lifestyle that is more institutionalized and slower to change than are other systems of hierarchy and which involves a greater degree of separation between strata than is typically characteristic of class-stratified societies…</a:t>
            </a:r>
          </a:p>
          <a:p>
            <a:pPr marL="0" indent="0">
              <a:buNone/>
            </a:pPr>
            <a:r>
              <a:rPr lang="en-US" sz="2800" dirty="0"/>
              <a:t>…as caste has declined somewhat as a ‘system,’ it has been reinvented as an identity in the sphere of modern competitive politics...</a:t>
            </a:r>
          </a:p>
          <a:p>
            <a:pPr marL="0" indent="0">
              <a:buNone/>
            </a:pPr>
            <a:r>
              <a:rPr lang="en-US" sz="2800" dirty="0"/>
              <a:t>…Marriage is another sphere in which caste hierarchy remains important…</a:t>
            </a:r>
          </a:p>
          <a:p>
            <a:pPr marL="0" indent="0">
              <a:buNone/>
            </a:pPr>
            <a:r>
              <a:rPr lang="en-US" sz="2800" dirty="0"/>
              <a:t>…The debate about caste in contemporary India is therefore no longer about ‘caste systems’ or about providing some type of definitive description of the rules of purity and pollution.  Rather, the debate is about how caste continues to matter as an identity and aspect of everyday practice” </a:t>
            </a:r>
            <a:r>
              <a:rPr lang="en-US" sz="1700" dirty="0"/>
              <a:t>(18-21).</a:t>
            </a:r>
            <a:endParaRPr lang="en-US" sz="2800" dirty="0"/>
          </a:p>
        </p:txBody>
      </p:sp>
    </p:spTree>
    <p:extLst>
      <p:ext uri="{BB962C8B-B14F-4D97-AF65-F5344CB8AC3E}">
        <p14:creationId xmlns:p14="http://schemas.microsoft.com/office/powerpoint/2010/main" val="416180573"/>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201</TotalTime>
  <Words>1241</Words>
  <Application>Microsoft Office PowerPoint</Application>
  <PresentationFormat>Widescreen</PresentationFormat>
  <Paragraphs>62</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acumin-pro</vt:lpstr>
      <vt:lpstr>Gill Sans MT</vt:lpstr>
      <vt:lpstr>Lato</vt:lpstr>
      <vt:lpstr>Libre Franklin</vt:lpstr>
      <vt:lpstr>Times New Roman</vt:lpstr>
      <vt:lpstr>Verdana</vt:lpstr>
      <vt:lpstr>Wingdings 2</vt:lpstr>
      <vt:lpstr>Dividend</vt:lpstr>
      <vt:lpstr>Unit 3:  Diffusion of People and Culture</vt:lpstr>
      <vt:lpstr>How do we define caste?</vt:lpstr>
      <vt:lpstr>Have a piece of paper handy to take some notes…</vt:lpstr>
      <vt:lpstr>Basic Textbook-Style Illustration  From Wikimedia Commons https://commons.wikimedia.org/wiki/File:Indian_Caste_System.jpg </vt:lpstr>
      <vt:lpstr>From the Asia Society’s Center for Global Education</vt:lpstr>
      <vt:lpstr>From Parish in Mines and Lamb</vt:lpstr>
      <vt:lpstr>From Mines and Ellington in Education about Asia</vt:lpstr>
      <vt:lpstr>From Jaffrelot in DeVotta and Ganguly</vt:lpstr>
      <vt:lpstr>From Jeffrey &amp; HaRriss </vt:lpstr>
      <vt:lpstr>From Equality Labs</vt:lpstr>
      <vt:lpstr>Think-Pair-Share</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33</cp:revision>
  <dcterms:created xsi:type="dcterms:W3CDTF">2021-08-01T17:30:05Z</dcterms:created>
  <dcterms:modified xsi:type="dcterms:W3CDTF">2022-02-27T03:44:28Z</dcterms:modified>
</cp:coreProperties>
</file>