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65" r:id="rId5"/>
    <p:sldId id="260" r:id="rId6"/>
    <p:sldId id="273" r:id="rId7"/>
    <p:sldId id="266" r:id="rId8"/>
    <p:sldId id="261" r:id="rId9"/>
    <p:sldId id="262" r:id="rId10"/>
    <p:sldId id="268" r:id="rId11"/>
    <p:sldId id="267" r:id="rId12"/>
    <p:sldId id="269" r:id="rId13"/>
    <p:sldId id="270" r:id="rId14"/>
    <p:sldId id="271" r:id="rId15"/>
    <p:sldId id="276" r:id="rId16"/>
    <p:sldId id="274" r:id="rId17"/>
    <p:sldId id="275"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youtu.be/As_P3DueKrY"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DC9WmWCpLMs"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muse.jhu.edu/journal/86"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chrome-extension://efaidnbmnnnibpcajpcglclefindmkaj/viewer.html?pdfurl=https%3A%2F%2Facademicsenate.santarosa.edu%2Fsites%2Facademicsenate.santarosa.edu%2Ffiles%2Fdocuments%2FA_Morrison_OPEN_FORUM_What%2520Is%2520Ethnic%2520Studies_07_22_2020.pdf&amp;clen=127221&amp;chunk=tru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aes.washington.ed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oercommons.org/courseware/lesson/85896/overview?section=2"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oercommons.org/courseware/lesson/85896/overview?section=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E83-0404-4B41-AEBA-05B7A82D1ADF}"/>
              </a:ext>
            </a:extLst>
          </p:cNvPr>
          <p:cNvSpPr>
            <a:spLocks noGrp="1"/>
          </p:cNvSpPr>
          <p:nvPr>
            <p:ph type="ctrTitle"/>
          </p:nvPr>
        </p:nvSpPr>
        <p:spPr/>
        <p:txBody>
          <a:bodyPr/>
          <a:lstStyle/>
          <a:p>
            <a:r>
              <a:rPr lang="en-US" dirty="0"/>
              <a:t>Unit 3:  Diffusion of People and Cultures </a:t>
            </a:r>
          </a:p>
        </p:txBody>
      </p:sp>
      <p:sp>
        <p:nvSpPr>
          <p:cNvPr id="3" name="Subtitle 2">
            <a:extLst>
              <a:ext uri="{FF2B5EF4-FFF2-40B4-BE49-F238E27FC236}">
                <a16:creationId xmlns:a16="http://schemas.microsoft.com/office/drawing/2014/main" id="{01D25482-D893-4525-B428-9387A30B43AB}"/>
              </a:ext>
            </a:extLst>
          </p:cNvPr>
          <p:cNvSpPr>
            <a:spLocks noGrp="1"/>
          </p:cNvSpPr>
          <p:nvPr>
            <p:ph type="subTitle" idx="1"/>
          </p:nvPr>
        </p:nvSpPr>
        <p:spPr/>
        <p:txBody>
          <a:bodyPr>
            <a:normAutofit fontScale="62500" lnSpcReduction="20000"/>
          </a:bodyPr>
          <a:lstStyle/>
          <a:p>
            <a:r>
              <a:rPr lang="en-US" b="1" dirty="0"/>
              <a:t>India and south Asia:  From area studies to ethnic studies</a:t>
            </a:r>
          </a:p>
          <a:p>
            <a:r>
              <a:rPr lang="en-US" dirty="0"/>
              <a:t>Developed by Rachel Heilman (Issaquah High School) with support from the South Asia Center at the University of Washington with funding from the U.S. Department of Education National Resource Centers Program.</a:t>
            </a:r>
            <a:endParaRPr lang="en-US" b="1" dirty="0"/>
          </a:p>
        </p:txBody>
      </p:sp>
      <p:sp>
        <p:nvSpPr>
          <p:cNvPr id="4" name="Rectangle 3">
            <a:extLst>
              <a:ext uri="{FF2B5EF4-FFF2-40B4-BE49-F238E27FC236}">
                <a16:creationId xmlns:a16="http://schemas.microsoft.com/office/drawing/2014/main" id="{C22FCC8D-28C6-43A4-A467-04E2E0A1B78F}"/>
              </a:ext>
            </a:extLst>
          </p:cNvPr>
          <p:cNvSpPr/>
          <p:nvPr/>
        </p:nvSpPr>
        <p:spPr>
          <a:xfrm>
            <a:off x="579047" y="4186535"/>
            <a:ext cx="11033919" cy="1323439"/>
          </a:xfrm>
          <a:prstGeom prst="rect">
            <a:avLst/>
          </a:prstGeom>
          <a:noFill/>
        </p:spPr>
        <p:txBody>
          <a:bodyPr wrap="none" lIns="91440" tIns="45720" rIns="91440" bIns="45720">
            <a:spAutoFit/>
          </a:bodyPr>
          <a:lstStyle/>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Intro to </a:t>
            </a:r>
            <a:r>
              <a:rPr lang="en-US" sz="8000" b="1" dirty="0">
                <a:ln w="6600">
                  <a:solidFill>
                    <a:schemeClr val="accent2"/>
                  </a:solidFill>
                  <a:prstDash val="solid"/>
                </a:ln>
                <a:solidFill>
                  <a:srgbClr val="FFFFFF"/>
                </a:solidFill>
                <a:effectLst>
                  <a:outerShdw dist="38100" dir="2700000" algn="tl" rotWithShape="0">
                    <a:schemeClr val="accent2"/>
                  </a:outerShdw>
                </a:effectLst>
              </a:rPr>
              <a:t>Ethnic</a:t>
            </a: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 Studies</a:t>
            </a:r>
          </a:p>
        </p:txBody>
      </p:sp>
    </p:spTree>
    <p:extLst>
      <p:ext uri="{BB962C8B-B14F-4D97-AF65-F5344CB8AC3E}">
        <p14:creationId xmlns:p14="http://schemas.microsoft.com/office/powerpoint/2010/main" val="557985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C7C0747-B7E2-4B25-828D-1BF2FEC5C4D2}"/>
              </a:ext>
            </a:extLst>
          </p:cNvPr>
          <p:cNvSpPr txBox="1"/>
          <p:nvPr/>
        </p:nvSpPr>
        <p:spPr>
          <a:xfrm>
            <a:off x="1989170" y="1637414"/>
            <a:ext cx="8671396" cy="3908762"/>
          </a:xfrm>
          <a:prstGeom prst="rect">
            <a:avLst/>
          </a:prstGeom>
          <a:noFill/>
        </p:spPr>
        <p:txBody>
          <a:bodyPr wrap="square" rtlCol="0">
            <a:spAutoFit/>
          </a:bodyPr>
          <a:lstStyle/>
          <a:p>
            <a:r>
              <a:rPr lang="en-US" sz="4400" dirty="0"/>
              <a:t>Go to YouTube and view KQED’s clip</a:t>
            </a:r>
          </a:p>
          <a:p>
            <a:endParaRPr lang="en-US" sz="4400" dirty="0"/>
          </a:p>
          <a:p>
            <a:r>
              <a:rPr lang="en-US" sz="4400" dirty="0"/>
              <a:t>“50</a:t>
            </a:r>
            <a:r>
              <a:rPr lang="en-US" sz="4400" baseline="30000" dirty="0"/>
              <a:t>th</a:t>
            </a:r>
            <a:r>
              <a:rPr lang="en-US" sz="4400" dirty="0"/>
              <a:t> Anniversary of the SF State Student Strike”</a:t>
            </a:r>
          </a:p>
          <a:p>
            <a:endParaRPr lang="en-US" sz="3600" dirty="0"/>
          </a:p>
          <a:p>
            <a:r>
              <a:rPr lang="en-US" sz="3600" dirty="0">
                <a:hlinkClick r:id="rId2"/>
              </a:rPr>
              <a:t>https://youtu.be/As_P3DueKrY</a:t>
            </a:r>
            <a:r>
              <a:rPr lang="en-US" sz="3600" dirty="0"/>
              <a:t> </a:t>
            </a:r>
          </a:p>
        </p:txBody>
      </p:sp>
    </p:spTree>
    <p:extLst>
      <p:ext uri="{BB962C8B-B14F-4D97-AF65-F5344CB8AC3E}">
        <p14:creationId xmlns:p14="http://schemas.microsoft.com/office/powerpoint/2010/main" val="4288466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6FD93-F782-43F9-A9F7-4A418E85E323}"/>
              </a:ext>
            </a:extLst>
          </p:cNvPr>
          <p:cNvSpPr>
            <a:spLocks noGrp="1"/>
          </p:cNvSpPr>
          <p:nvPr>
            <p:ph type="title"/>
          </p:nvPr>
        </p:nvSpPr>
        <p:spPr/>
        <p:txBody>
          <a:bodyPr/>
          <a:lstStyle/>
          <a:p>
            <a:r>
              <a:rPr lang="en-US" dirty="0"/>
              <a:t>Ethnic studies in High Schools</a:t>
            </a:r>
          </a:p>
        </p:txBody>
      </p:sp>
      <p:sp>
        <p:nvSpPr>
          <p:cNvPr id="3" name="Content Placeholder 2">
            <a:extLst>
              <a:ext uri="{FF2B5EF4-FFF2-40B4-BE49-F238E27FC236}">
                <a16:creationId xmlns:a16="http://schemas.microsoft.com/office/drawing/2014/main" id="{6F816C82-B61F-4240-AEA7-8DEFEF937417}"/>
              </a:ext>
            </a:extLst>
          </p:cNvPr>
          <p:cNvSpPr>
            <a:spLocks noGrp="1"/>
          </p:cNvSpPr>
          <p:nvPr>
            <p:ph idx="1"/>
          </p:nvPr>
        </p:nvSpPr>
        <p:spPr/>
        <p:txBody>
          <a:bodyPr>
            <a:normAutofit/>
          </a:bodyPr>
          <a:lstStyle/>
          <a:p>
            <a:pPr marL="0" indent="0">
              <a:buNone/>
            </a:pPr>
            <a:r>
              <a:rPr lang="en-US" sz="2800" dirty="0"/>
              <a:t>Ethnic Studies can be a cultural flashpoint to some extent because of its emphasis on knowledge that has been suppressed and the viewpoints people who have not historically been in positions of power, but even more so because of its emphasis on action in addition to academic study.</a:t>
            </a:r>
          </a:p>
          <a:p>
            <a:pPr marL="0" indent="0">
              <a:buNone/>
            </a:pPr>
            <a:endParaRPr lang="en-US" sz="2800" dirty="0"/>
          </a:p>
          <a:p>
            <a:pPr marL="0" indent="0">
              <a:buNone/>
            </a:pPr>
            <a:r>
              <a:rPr lang="en-US" sz="2800" dirty="0"/>
              <a:t>Make a T-Chart on your paper </a:t>
            </a:r>
          </a:p>
          <a:p>
            <a:pPr marL="0" indent="0">
              <a:buNone/>
            </a:pPr>
            <a:r>
              <a:rPr lang="en-US" sz="2800" dirty="0"/>
              <a:t>before we watch one more clip.  </a:t>
            </a:r>
          </a:p>
          <a:p>
            <a:pPr marL="0" indent="0">
              <a:buNone/>
            </a:pPr>
            <a:endParaRPr lang="en-US" sz="2800" dirty="0"/>
          </a:p>
        </p:txBody>
      </p:sp>
      <p:graphicFrame>
        <p:nvGraphicFramePr>
          <p:cNvPr id="4" name="Table 3">
            <a:extLst>
              <a:ext uri="{FF2B5EF4-FFF2-40B4-BE49-F238E27FC236}">
                <a16:creationId xmlns:a16="http://schemas.microsoft.com/office/drawing/2014/main" id="{9BBDDEF2-7C6D-4829-BA6C-173C2FC87420}"/>
              </a:ext>
            </a:extLst>
          </p:cNvPr>
          <p:cNvGraphicFramePr>
            <a:graphicFrameLocks noGrp="1"/>
          </p:cNvGraphicFramePr>
          <p:nvPr>
            <p:extLst>
              <p:ext uri="{D42A27DB-BD31-4B8C-83A1-F6EECF244321}">
                <p14:modId xmlns:p14="http://schemas.microsoft.com/office/powerpoint/2010/main" val="2689449351"/>
              </p:ext>
            </p:extLst>
          </p:nvPr>
        </p:nvGraphicFramePr>
        <p:xfrm>
          <a:off x="5838456" y="4127810"/>
          <a:ext cx="4772838" cy="2195529"/>
        </p:xfrm>
        <a:graphic>
          <a:graphicData uri="http://schemas.openxmlformats.org/drawingml/2006/table">
            <a:tbl>
              <a:tblPr firstRow="1" bandRow="1">
                <a:tableStyleId>{5C22544A-7EE6-4342-B048-85BDC9FD1C3A}</a:tableStyleId>
              </a:tblPr>
              <a:tblGrid>
                <a:gridCol w="2386419">
                  <a:extLst>
                    <a:ext uri="{9D8B030D-6E8A-4147-A177-3AD203B41FA5}">
                      <a16:colId xmlns:a16="http://schemas.microsoft.com/office/drawing/2014/main" val="2041801313"/>
                    </a:ext>
                  </a:extLst>
                </a:gridCol>
                <a:gridCol w="2386419">
                  <a:extLst>
                    <a:ext uri="{9D8B030D-6E8A-4147-A177-3AD203B41FA5}">
                      <a16:colId xmlns:a16="http://schemas.microsoft.com/office/drawing/2014/main" val="2909971795"/>
                    </a:ext>
                  </a:extLst>
                </a:gridCol>
              </a:tblGrid>
              <a:tr h="731843">
                <a:tc>
                  <a:txBody>
                    <a:bodyPr/>
                    <a:lstStyle/>
                    <a:p>
                      <a:r>
                        <a:rPr lang="en-US" dirty="0"/>
                        <a:t>What I think before viewing the video</a:t>
                      </a:r>
                    </a:p>
                  </a:txBody>
                  <a:tcPr/>
                </a:tc>
                <a:tc>
                  <a:txBody>
                    <a:bodyPr/>
                    <a:lstStyle/>
                    <a:p>
                      <a:r>
                        <a:rPr lang="en-US" dirty="0"/>
                        <a:t>What I think after viewing the video</a:t>
                      </a:r>
                    </a:p>
                  </a:txBody>
                  <a:tcPr/>
                </a:tc>
                <a:extLst>
                  <a:ext uri="{0D108BD9-81ED-4DB2-BD59-A6C34878D82A}">
                    <a16:rowId xmlns:a16="http://schemas.microsoft.com/office/drawing/2014/main" val="317817249"/>
                  </a:ext>
                </a:extLst>
              </a:tr>
              <a:tr h="731843">
                <a:tc>
                  <a:txBody>
                    <a:bodyPr/>
                    <a:lstStyle/>
                    <a:p>
                      <a:endParaRPr lang="en-US"/>
                    </a:p>
                  </a:txBody>
                  <a:tcPr/>
                </a:tc>
                <a:tc>
                  <a:txBody>
                    <a:bodyPr/>
                    <a:lstStyle/>
                    <a:p>
                      <a:endParaRPr lang="en-US"/>
                    </a:p>
                  </a:txBody>
                  <a:tcPr/>
                </a:tc>
                <a:extLst>
                  <a:ext uri="{0D108BD9-81ED-4DB2-BD59-A6C34878D82A}">
                    <a16:rowId xmlns:a16="http://schemas.microsoft.com/office/drawing/2014/main" val="1160318435"/>
                  </a:ext>
                </a:extLst>
              </a:tr>
              <a:tr h="731843">
                <a:tc>
                  <a:txBody>
                    <a:bodyPr/>
                    <a:lstStyle/>
                    <a:p>
                      <a:endParaRPr lang="en-US"/>
                    </a:p>
                  </a:txBody>
                  <a:tcPr/>
                </a:tc>
                <a:tc>
                  <a:txBody>
                    <a:bodyPr/>
                    <a:lstStyle/>
                    <a:p>
                      <a:endParaRPr lang="en-US" dirty="0"/>
                    </a:p>
                  </a:txBody>
                  <a:tcPr/>
                </a:tc>
                <a:extLst>
                  <a:ext uri="{0D108BD9-81ED-4DB2-BD59-A6C34878D82A}">
                    <a16:rowId xmlns:a16="http://schemas.microsoft.com/office/drawing/2014/main" val="1252751171"/>
                  </a:ext>
                </a:extLst>
              </a:tr>
            </a:tbl>
          </a:graphicData>
        </a:graphic>
      </p:graphicFrame>
    </p:spTree>
    <p:extLst>
      <p:ext uri="{BB962C8B-B14F-4D97-AF65-F5344CB8AC3E}">
        <p14:creationId xmlns:p14="http://schemas.microsoft.com/office/powerpoint/2010/main" val="1518794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BF6676-962A-41BD-936A-4C7630A1100F}"/>
              </a:ext>
            </a:extLst>
          </p:cNvPr>
          <p:cNvSpPr txBox="1"/>
          <p:nvPr/>
        </p:nvSpPr>
        <p:spPr>
          <a:xfrm>
            <a:off x="598967" y="1913860"/>
            <a:ext cx="10994065" cy="4031873"/>
          </a:xfrm>
          <a:prstGeom prst="rect">
            <a:avLst/>
          </a:prstGeom>
          <a:noFill/>
        </p:spPr>
        <p:txBody>
          <a:bodyPr wrap="square" rtlCol="0">
            <a:spAutoFit/>
          </a:bodyPr>
          <a:lstStyle/>
          <a:p>
            <a:pPr marL="342900" indent="-342900">
              <a:buAutoNum type="arabicPeriod"/>
            </a:pPr>
            <a:r>
              <a:rPr lang="en-US" sz="3200" dirty="0"/>
              <a:t>Fill in the left-hand column of your T-Chart – what do you think about having Ethnic Studies programs in K-12 schools?</a:t>
            </a:r>
          </a:p>
          <a:p>
            <a:pPr marL="514350" indent="-514350">
              <a:buFont typeface="+mj-lt"/>
              <a:buAutoNum type="arabicPeriod"/>
            </a:pPr>
            <a:endParaRPr lang="en-US" sz="3200" dirty="0"/>
          </a:p>
          <a:p>
            <a:pPr marL="514350" indent="-514350">
              <a:buFont typeface="+mj-lt"/>
              <a:buAutoNum type="arabicPeriod"/>
            </a:pPr>
            <a:r>
              <a:rPr lang="en-US" sz="3200" dirty="0"/>
              <a:t>View the video “Know Your Roots” (made by a California student) </a:t>
            </a:r>
            <a:r>
              <a:rPr lang="en-US" sz="3200" dirty="0">
                <a:hlinkClick r:id="rId2"/>
              </a:rPr>
              <a:t>https://www.youtube.com/watch?v=DC9WmWCpLMs</a:t>
            </a:r>
            <a:r>
              <a:rPr lang="en-US" sz="3200" dirty="0"/>
              <a:t> </a:t>
            </a:r>
          </a:p>
          <a:p>
            <a:pPr marL="514350" indent="-514350">
              <a:buFont typeface="+mj-lt"/>
              <a:buAutoNum type="arabicPeriod"/>
            </a:pPr>
            <a:endParaRPr lang="en-US" sz="3200" dirty="0"/>
          </a:p>
          <a:p>
            <a:pPr marL="342900" indent="-342900">
              <a:buAutoNum type="arabicPeriod"/>
            </a:pPr>
            <a:r>
              <a:rPr lang="en-US" sz="3200" dirty="0"/>
              <a:t>Fill in the right-hand column of your T-Chart</a:t>
            </a:r>
          </a:p>
        </p:txBody>
      </p:sp>
    </p:spTree>
    <p:extLst>
      <p:ext uri="{BB962C8B-B14F-4D97-AF65-F5344CB8AC3E}">
        <p14:creationId xmlns:p14="http://schemas.microsoft.com/office/powerpoint/2010/main" val="865356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E1CDD-B170-4310-BB4A-64950F725BDC}"/>
              </a:ext>
            </a:extLst>
          </p:cNvPr>
          <p:cNvSpPr>
            <a:spLocks noGrp="1"/>
          </p:cNvSpPr>
          <p:nvPr>
            <p:ph type="title"/>
          </p:nvPr>
        </p:nvSpPr>
        <p:spPr/>
        <p:txBody>
          <a:bodyPr/>
          <a:lstStyle/>
          <a:p>
            <a:r>
              <a:rPr lang="en-US" dirty="0"/>
              <a:t>Short Response</a:t>
            </a:r>
          </a:p>
        </p:txBody>
      </p:sp>
      <p:sp>
        <p:nvSpPr>
          <p:cNvPr id="3" name="Content Placeholder 2">
            <a:extLst>
              <a:ext uri="{FF2B5EF4-FFF2-40B4-BE49-F238E27FC236}">
                <a16:creationId xmlns:a16="http://schemas.microsoft.com/office/drawing/2014/main" id="{123BC2D6-ACAF-488E-BA1B-81FCCD08A3EE}"/>
              </a:ext>
            </a:extLst>
          </p:cNvPr>
          <p:cNvSpPr>
            <a:spLocks noGrp="1"/>
          </p:cNvSpPr>
          <p:nvPr>
            <p:ph idx="1"/>
          </p:nvPr>
        </p:nvSpPr>
        <p:spPr/>
        <p:txBody>
          <a:bodyPr>
            <a:normAutofit/>
          </a:bodyPr>
          <a:lstStyle/>
          <a:p>
            <a:pPr marL="0" indent="0">
              <a:buNone/>
            </a:pPr>
            <a:r>
              <a:rPr lang="en-US" sz="3200" dirty="0"/>
              <a:t>How did your understanding of Ethnic Studies and its role of education change or develop after viewing “Know Your Roots”?</a:t>
            </a:r>
          </a:p>
          <a:p>
            <a:pPr marL="0" indent="0">
              <a:buNone/>
            </a:pPr>
            <a:endParaRPr lang="en-US" sz="3200" dirty="0"/>
          </a:p>
          <a:p>
            <a:pPr marL="0" indent="0">
              <a:buNone/>
            </a:pPr>
            <a:r>
              <a:rPr lang="en-US" sz="3200" dirty="0"/>
              <a:t>What role do you think Ethnic Studies should play in K-12 education?</a:t>
            </a:r>
          </a:p>
        </p:txBody>
      </p:sp>
    </p:spTree>
    <p:extLst>
      <p:ext uri="{BB962C8B-B14F-4D97-AF65-F5344CB8AC3E}">
        <p14:creationId xmlns:p14="http://schemas.microsoft.com/office/powerpoint/2010/main" val="3274483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7D854-CB4F-427C-9F92-FFEB008FAB1F}"/>
              </a:ext>
            </a:extLst>
          </p:cNvPr>
          <p:cNvSpPr>
            <a:spLocks noGrp="1"/>
          </p:cNvSpPr>
          <p:nvPr>
            <p:ph type="title" idx="4294967295"/>
          </p:nvPr>
        </p:nvSpPr>
        <p:spPr>
          <a:xfrm>
            <a:off x="0" y="701675"/>
            <a:ext cx="11029950" cy="1014413"/>
          </a:xfrm>
        </p:spPr>
        <p:txBody>
          <a:bodyPr>
            <a:normAutofit/>
          </a:bodyPr>
          <a:lstStyle/>
          <a:p>
            <a:r>
              <a:rPr lang="en-US" sz="4000" dirty="0"/>
              <a:t>Think-Pair-Share</a:t>
            </a:r>
          </a:p>
        </p:txBody>
      </p:sp>
      <p:sp>
        <p:nvSpPr>
          <p:cNvPr id="3" name="Content Placeholder 2">
            <a:extLst>
              <a:ext uri="{FF2B5EF4-FFF2-40B4-BE49-F238E27FC236}">
                <a16:creationId xmlns:a16="http://schemas.microsoft.com/office/drawing/2014/main" id="{CC0F0D90-E1A3-4261-AE12-8D11916A613B}"/>
              </a:ext>
            </a:extLst>
          </p:cNvPr>
          <p:cNvSpPr>
            <a:spLocks noGrp="1"/>
          </p:cNvSpPr>
          <p:nvPr>
            <p:ph idx="4294967295"/>
          </p:nvPr>
        </p:nvSpPr>
        <p:spPr>
          <a:xfrm>
            <a:off x="765545" y="1360451"/>
            <a:ext cx="6096000" cy="4465638"/>
          </a:xfrm>
        </p:spPr>
        <p:txBody>
          <a:bodyPr>
            <a:normAutofit/>
          </a:bodyPr>
          <a:lstStyle/>
          <a:p>
            <a:pPr marL="0" indent="0">
              <a:buNone/>
            </a:pPr>
            <a:r>
              <a:rPr lang="en-US" sz="3600" b="1" dirty="0"/>
              <a:t>THINK-PAIR-SHARE</a:t>
            </a:r>
          </a:p>
          <a:p>
            <a:pPr marL="0" indent="0">
              <a:buNone/>
            </a:pPr>
            <a:r>
              <a:rPr lang="en-US" sz="3600" dirty="0"/>
              <a:t>In Ethnic Studies programs, South Asians fall under the broader umbrella of “Asian American.”  </a:t>
            </a:r>
          </a:p>
          <a:p>
            <a:pPr marL="0" indent="0">
              <a:buNone/>
            </a:pPr>
            <a:r>
              <a:rPr lang="en-US" sz="3600" dirty="0"/>
              <a:t>What do you think it means to study Asian Americans?  </a:t>
            </a:r>
          </a:p>
        </p:txBody>
      </p:sp>
      <p:pic>
        <p:nvPicPr>
          <p:cNvPr id="5" name="Graphic 4" descr="Thought bubble">
            <a:extLst>
              <a:ext uri="{FF2B5EF4-FFF2-40B4-BE49-F238E27FC236}">
                <a16:creationId xmlns:a16="http://schemas.microsoft.com/office/drawing/2014/main" id="{C2463DD3-8B36-4310-8FC8-5E0BA8EEEF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29820" y="1716088"/>
            <a:ext cx="3700130" cy="3700130"/>
          </a:xfrm>
          <a:prstGeom prst="rect">
            <a:avLst/>
          </a:prstGeom>
        </p:spPr>
      </p:pic>
    </p:spTree>
    <p:extLst>
      <p:ext uri="{BB962C8B-B14F-4D97-AF65-F5344CB8AC3E}">
        <p14:creationId xmlns:p14="http://schemas.microsoft.com/office/powerpoint/2010/main" val="3872220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A8B02-7C0D-4424-908B-BE6E7722BAF7}"/>
              </a:ext>
            </a:extLst>
          </p:cNvPr>
          <p:cNvSpPr>
            <a:spLocks noGrp="1"/>
          </p:cNvSpPr>
          <p:nvPr>
            <p:ph type="title"/>
          </p:nvPr>
        </p:nvSpPr>
        <p:spPr/>
        <p:txBody>
          <a:bodyPr/>
          <a:lstStyle/>
          <a:p>
            <a:r>
              <a:rPr lang="en-US" i="1" dirty="0"/>
              <a:t>Journal of Asian American Studies</a:t>
            </a:r>
          </a:p>
        </p:txBody>
      </p:sp>
      <p:sp>
        <p:nvSpPr>
          <p:cNvPr id="3" name="Content Placeholder 2">
            <a:extLst>
              <a:ext uri="{FF2B5EF4-FFF2-40B4-BE49-F238E27FC236}">
                <a16:creationId xmlns:a16="http://schemas.microsoft.com/office/drawing/2014/main" id="{513FD17F-EF0B-4AEE-A09C-9104AC074A18}"/>
              </a:ext>
            </a:extLst>
          </p:cNvPr>
          <p:cNvSpPr>
            <a:spLocks noGrp="1"/>
          </p:cNvSpPr>
          <p:nvPr>
            <p:ph idx="1"/>
          </p:nvPr>
        </p:nvSpPr>
        <p:spPr>
          <a:xfrm>
            <a:off x="581192" y="2180496"/>
            <a:ext cx="11029615" cy="4369160"/>
          </a:xfrm>
        </p:spPr>
        <p:txBody>
          <a:bodyPr>
            <a:normAutofit lnSpcReduction="10000"/>
          </a:bodyPr>
          <a:lstStyle/>
          <a:p>
            <a:pPr marL="0" indent="0">
              <a:buNone/>
            </a:pPr>
            <a:r>
              <a:rPr lang="en-US" sz="2800" dirty="0"/>
              <a:t>Check out the Table of Contents for the most recent issue of the </a:t>
            </a:r>
            <a:r>
              <a:rPr lang="en-US" sz="2800" i="1" dirty="0"/>
              <a:t>Journal of Asian American Studies</a:t>
            </a:r>
            <a:r>
              <a:rPr lang="en-US" sz="2800" dirty="0"/>
              <a:t>.</a:t>
            </a:r>
          </a:p>
          <a:p>
            <a:pPr marL="0" indent="0">
              <a:buNone/>
            </a:pPr>
            <a:r>
              <a:rPr lang="en-US" sz="2800" dirty="0">
                <a:hlinkClick r:id="rId2"/>
              </a:rPr>
              <a:t>https://muse.jhu.edu/journal/86</a:t>
            </a:r>
            <a:r>
              <a:rPr lang="en-US" sz="2800" dirty="0"/>
              <a:t> </a:t>
            </a:r>
          </a:p>
          <a:p>
            <a:pPr marL="0" indent="0">
              <a:buNone/>
            </a:pPr>
            <a:endParaRPr lang="en-US" sz="2800" dirty="0"/>
          </a:p>
          <a:p>
            <a:pPr marL="0" indent="0">
              <a:buNone/>
            </a:pPr>
            <a:r>
              <a:rPr lang="en-US" sz="2800" dirty="0"/>
              <a:t>What do you notice?</a:t>
            </a:r>
          </a:p>
          <a:p>
            <a:pPr marL="0" indent="0">
              <a:buNone/>
            </a:pPr>
            <a:endParaRPr lang="en-US" sz="2800" dirty="0"/>
          </a:p>
          <a:p>
            <a:pPr marL="0" indent="0">
              <a:buNone/>
            </a:pPr>
            <a:r>
              <a:rPr lang="en-US" sz="2800" dirty="0"/>
              <a:t>How much of the material is South Asian American-focused?  Why do you think that is?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55286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6EFB3-6A7A-454A-BA53-96B1D68831F0}"/>
              </a:ext>
            </a:extLst>
          </p:cNvPr>
          <p:cNvSpPr>
            <a:spLocks noGrp="1"/>
          </p:cNvSpPr>
          <p:nvPr>
            <p:ph type="title"/>
          </p:nvPr>
        </p:nvSpPr>
        <p:spPr/>
        <p:txBody>
          <a:bodyPr/>
          <a:lstStyle/>
          <a:p>
            <a:r>
              <a:rPr lang="en-US" dirty="0"/>
              <a:t>Discuss as a Class.</a:t>
            </a:r>
          </a:p>
        </p:txBody>
      </p:sp>
      <p:sp>
        <p:nvSpPr>
          <p:cNvPr id="3" name="Content Placeholder 2">
            <a:extLst>
              <a:ext uri="{FF2B5EF4-FFF2-40B4-BE49-F238E27FC236}">
                <a16:creationId xmlns:a16="http://schemas.microsoft.com/office/drawing/2014/main" id="{5C33E487-582F-4EC6-BF5F-5344BD15E660}"/>
              </a:ext>
            </a:extLst>
          </p:cNvPr>
          <p:cNvSpPr>
            <a:spLocks noGrp="1"/>
          </p:cNvSpPr>
          <p:nvPr>
            <p:ph idx="1"/>
          </p:nvPr>
        </p:nvSpPr>
        <p:spPr>
          <a:xfrm>
            <a:off x="581192" y="2180496"/>
            <a:ext cx="11029615" cy="4369160"/>
          </a:xfrm>
        </p:spPr>
        <p:txBody>
          <a:bodyPr>
            <a:normAutofit/>
          </a:bodyPr>
          <a:lstStyle/>
          <a:p>
            <a:pPr marL="0" indent="0">
              <a:buNone/>
            </a:pPr>
            <a:r>
              <a:rPr lang="en-US" sz="2400" dirty="0"/>
              <a:t>Think back to our examination of types of identity in Unit 2.  Which aspects of identity does the Ethnic Studies approach most clearly engage with?</a:t>
            </a:r>
          </a:p>
          <a:p>
            <a:pPr marL="0" indent="0">
              <a:buNone/>
            </a:pPr>
            <a:endParaRPr lang="en-US" dirty="0"/>
          </a:p>
          <a:p>
            <a:r>
              <a:rPr lang="en-US" b="1" dirty="0"/>
              <a:t>Personal Identity </a:t>
            </a:r>
          </a:p>
          <a:p>
            <a:r>
              <a:rPr lang="en-US" b="1" dirty="0"/>
              <a:t>Social Identity </a:t>
            </a:r>
          </a:p>
          <a:p>
            <a:r>
              <a:rPr lang="en-US" b="1" dirty="0"/>
              <a:t>Cultural Identity </a:t>
            </a:r>
          </a:p>
          <a:p>
            <a:r>
              <a:rPr lang="en-US" b="1" dirty="0"/>
              <a:t>National Identity </a:t>
            </a:r>
            <a:endParaRPr lang="en-US" dirty="0"/>
          </a:p>
        </p:txBody>
      </p:sp>
    </p:spTree>
    <p:extLst>
      <p:ext uri="{BB962C8B-B14F-4D97-AF65-F5344CB8AC3E}">
        <p14:creationId xmlns:p14="http://schemas.microsoft.com/office/powerpoint/2010/main" val="121049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53453-BDCD-4F78-8FAC-179F5BC069C2}"/>
              </a:ext>
            </a:extLst>
          </p:cNvPr>
          <p:cNvSpPr>
            <a:spLocks noGrp="1"/>
          </p:cNvSpPr>
          <p:nvPr>
            <p:ph type="title"/>
          </p:nvPr>
        </p:nvSpPr>
        <p:spPr/>
        <p:txBody>
          <a:bodyPr/>
          <a:lstStyle/>
          <a:p>
            <a:r>
              <a:rPr lang="en-US" dirty="0"/>
              <a:t>Discuss as a Class</a:t>
            </a:r>
          </a:p>
        </p:txBody>
      </p:sp>
      <p:sp>
        <p:nvSpPr>
          <p:cNvPr id="3" name="Content Placeholder 2">
            <a:extLst>
              <a:ext uri="{FF2B5EF4-FFF2-40B4-BE49-F238E27FC236}">
                <a16:creationId xmlns:a16="http://schemas.microsoft.com/office/drawing/2014/main" id="{A9EFD33B-B162-44A5-AEE1-FFDFF6326050}"/>
              </a:ext>
            </a:extLst>
          </p:cNvPr>
          <p:cNvSpPr>
            <a:spLocks noGrp="1"/>
          </p:cNvSpPr>
          <p:nvPr>
            <p:ph idx="1"/>
          </p:nvPr>
        </p:nvSpPr>
        <p:spPr/>
        <p:txBody>
          <a:bodyPr>
            <a:normAutofit/>
          </a:bodyPr>
          <a:lstStyle/>
          <a:p>
            <a:pPr marL="0" indent="0">
              <a:buNone/>
            </a:pPr>
            <a:r>
              <a:rPr lang="en-US" sz="3200" dirty="0"/>
              <a:t>What does taking action based on having learned about multiple perspectives mean? </a:t>
            </a:r>
          </a:p>
          <a:p>
            <a:pPr marL="0" indent="0">
              <a:buNone/>
            </a:pPr>
            <a:endParaRPr lang="en-US" sz="3200" dirty="0"/>
          </a:p>
          <a:p>
            <a:pPr marL="0" indent="0">
              <a:buNone/>
            </a:pPr>
            <a:r>
              <a:rPr lang="en-US" sz="3200" dirty="0"/>
              <a:t> What does an Ethnic Studies approach expect students to do with their new knowledge?</a:t>
            </a:r>
          </a:p>
        </p:txBody>
      </p:sp>
    </p:spTree>
    <p:extLst>
      <p:ext uri="{BB962C8B-B14F-4D97-AF65-F5344CB8AC3E}">
        <p14:creationId xmlns:p14="http://schemas.microsoft.com/office/powerpoint/2010/main" val="4186208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106CC-9AD1-465E-8A62-20992DB99603}"/>
              </a:ext>
            </a:extLst>
          </p:cNvPr>
          <p:cNvSpPr>
            <a:spLocks noGrp="1"/>
          </p:cNvSpPr>
          <p:nvPr>
            <p:ph type="title"/>
          </p:nvPr>
        </p:nvSpPr>
        <p:spPr/>
        <p:txBody>
          <a:bodyPr>
            <a:normAutofit/>
          </a:bodyPr>
          <a:lstStyle/>
          <a:p>
            <a:r>
              <a:rPr lang="en-US" sz="2400" dirty="0"/>
              <a:t>Based on what you currently know, Should South Asians continue to be folded into Asian American Studies?  </a:t>
            </a:r>
          </a:p>
        </p:txBody>
      </p:sp>
      <p:sp>
        <p:nvSpPr>
          <p:cNvPr id="3" name="Content Placeholder 2">
            <a:extLst>
              <a:ext uri="{FF2B5EF4-FFF2-40B4-BE49-F238E27FC236}">
                <a16:creationId xmlns:a16="http://schemas.microsoft.com/office/drawing/2014/main" id="{8A5335EE-2115-4710-9BE7-9A69D85667FB}"/>
              </a:ext>
            </a:extLst>
          </p:cNvPr>
          <p:cNvSpPr>
            <a:spLocks noGrp="1"/>
          </p:cNvSpPr>
          <p:nvPr>
            <p:ph idx="1"/>
          </p:nvPr>
        </p:nvSpPr>
        <p:spPr>
          <a:xfrm>
            <a:off x="581192" y="2180496"/>
            <a:ext cx="11029615" cy="4369160"/>
          </a:xfrm>
        </p:spPr>
        <p:txBody>
          <a:bodyPr>
            <a:normAutofit fontScale="92500" lnSpcReduction="20000"/>
          </a:bodyPr>
          <a:lstStyle/>
          <a:p>
            <a:pPr marL="0" indent="0">
              <a:buNone/>
            </a:pPr>
            <a:r>
              <a:rPr lang="en-US" sz="2800" dirty="0"/>
              <a:t>Do you think the Asian American umbrella is too broad?</a:t>
            </a:r>
          </a:p>
          <a:p>
            <a:pPr marL="0" indent="0">
              <a:buNone/>
            </a:pPr>
            <a:endParaRPr lang="en-US" sz="2800" dirty="0"/>
          </a:p>
          <a:p>
            <a:pPr marL="0" indent="0">
              <a:buNone/>
            </a:pPr>
            <a:r>
              <a:rPr lang="en-US" sz="2800" dirty="0"/>
              <a:t>What needs to be true for South Asian Americans to be considered marginalized people of color – the intended focus of Ethnic Studies programs?</a:t>
            </a:r>
          </a:p>
          <a:p>
            <a:pPr marL="0" indent="0">
              <a:buNone/>
            </a:pPr>
            <a:endParaRPr lang="en-US" sz="2800" dirty="0"/>
          </a:p>
          <a:p>
            <a:pPr marL="0" indent="0">
              <a:buNone/>
            </a:pPr>
            <a:r>
              <a:rPr lang="en-US" sz="2800" dirty="0"/>
              <a:t>How diverse do you think the South Asian American community is?</a:t>
            </a:r>
          </a:p>
          <a:p>
            <a:pPr marL="0" indent="0">
              <a:buNone/>
            </a:pPr>
            <a:endParaRPr lang="en-US" sz="2800" dirty="0"/>
          </a:p>
          <a:p>
            <a:pPr marL="0" indent="0">
              <a:buNone/>
            </a:pPr>
            <a:r>
              <a:rPr lang="en-US" sz="2800" dirty="0"/>
              <a:t>As we learn a bit more about South Asians in the United States, keep these questions in mind.  They may help you formulate your thoughts for the </a:t>
            </a:r>
            <a:r>
              <a:rPr lang="en-US" sz="2800"/>
              <a:t>unit assessment!</a:t>
            </a:r>
            <a:endParaRPr lang="en-US" sz="28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406970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6747EF3-D50F-45D3-BDE3-406A4FAE5969}"/>
              </a:ext>
            </a:extLst>
          </p:cNvPr>
          <p:cNvSpPr txBox="1"/>
          <p:nvPr/>
        </p:nvSpPr>
        <p:spPr>
          <a:xfrm>
            <a:off x="5433392" y="751194"/>
            <a:ext cx="5367129" cy="5755422"/>
          </a:xfrm>
          <a:prstGeom prst="rect">
            <a:avLst/>
          </a:prstGeom>
          <a:noFill/>
        </p:spPr>
        <p:txBody>
          <a:bodyPr wrap="square" rtlCol="0">
            <a:spAutoFit/>
          </a:bodyPr>
          <a:lstStyle/>
          <a:p>
            <a:r>
              <a:rPr lang="en-US" sz="4000" b="1" dirty="0">
                <a:latin typeface="Verdana" panose="020B0604030504040204" pitchFamily="34" charset="0"/>
                <a:ea typeface="Verdana" panose="020B0604030504040204" pitchFamily="34" charset="0"/>
              </a:rPr>
              <a:t>“What is life in the United States like for people with South Asian heritage?”</a:t>
            </a:r>
          </a:p>
          <a:p>
            <a:endParaRPr lang="en-US" sz="4000" dirty="0">
              <a:latin typeface="Verdana" panose="020B0604030504040204" pitchFamily="34" charset="0"/>
              <a:ea typeface="Verdana" panose="020B0604030504040204" pitchFamily="34" charset="0"/>
            </a:endParaRPr>
          </a:p>
          <a:p>
            <a:r>
              <a:rPr lang="en-US" sz="3200" dirty="0">
                <a:latin typeface="Verdana" panose="020B0604030504040204" pitchFamily="34" charset="0"/>
                <a:ea typeface="Verdana" panose="020B0604030504040204" pitchFamily="34" charset="0"/>
              </a:rPr>
              <a:t>If you wanted to study this question, how would you get the information you need?</a:t>
            </a:r>
          </a:p>
        </p:txBody>
      </p:sp>
      <p:pic>
        <p:nvPicPr>
          <p:cNvPr id="3" name="Graphic 2" descr="Questions">
            <a:extLst>
              <a:ext uri="{FF2B5EF4-FFF2-40B4-BE49-F238E27FC236}">
                <a16:creationId xmlns:a16="http://schemas.microsoft.com/office/drawing/2014/main" id="{714DB5AD-AE53-46C0-B7B2-24754D66F9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91479" y="1889051"/>
            <a:ext cx="3079897" cy="3079897"/>
          </a:xfrm>
          <a:prstGeom prst="rect">
            <a:avLst/>
          </a:prstGeom>
        </p:spPr>
      </p:pic>
    </p:spTree>
    <p:extLst>
      <p:ext uri="{BB962C8B-B14F-4D97-AF65-F5344CB8AC3E}">
        <p14:creationId xmlns:p14="http://schemas.microsoft.com/office/powerpoint/2010/main" val="1355463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825CB-0750-4F5D-A388-AC0077CF730D}"/>
              </a:ext>
            </a:extLst>
          </p:cNvPr>
          <p:cNvSpPr>
            <a:spLocks noGrp="1"/>
          </p:cNvSpPr>
          <p:nvPr>
            <p:ph type="title" idx="4294967295"/>
          </p:nvPr>
        </p:nvSpPr>
        <p:spPr>
          <a:xfrm>
            <a:off x="0" y="701675"/>
            <a:ext cx="11029950" cy="1014413"/>
          </a:xfrm>
        </p:spPr>
        <p:txBody>
          <a:bodyPr>
            <a:normAutofit/>
          </a:bodyPr>
          <a:lstStyle/>
          <a:p>
            <a:r>
              <a:rPr lang="en-US" sz="2400" dirty="0">
                <a:latin typeface="Verdana" panose="020B0604030504040204" pitchFamily="34" charset="0"/>
                <a:ea typeface="Verdana" panose="020B0604030504040204" pitchFamily="34" charset="0"/>
              </a:rPr>
              <a:t>Our course is “interdisciplinary.” what does that mean?</a:t>
            </a:r>
          </a:p>
        </p:txBody>
      </p:sp>
      <p:sp>
        <p:nvSpPr>
          <p:cNvPr id="3" name="Content Placeholder 2">
            <a:extLst>
              <a:ext uri="{FF2B5EF4-FFF2-40B4-BE49-F238E27FC236}">
                <a16:creationId xmlns:a16="http://schemas.microsoft.com/office/drawing/2014/main" id="{19AC5868-B1BB-4B19-A231-A5A3A4E116CB}"/>
              </a:ext>
            </a:extLst>
          </p:cNvPr>
          <p:cNvSpPr>
            <a:spLocks noGrp="1"/>
          </p:cNvSpPr>
          <p:nvPr>
            <p:ph idx="4294967295"/>
          </p:nvPr>
        </p:nvSpPr>
        <p:spPr>
          <a:xfrm>
            <a:off x="581025" y="1716088"/>
            <a:ext cx="11029950" cy="3860542"/>
          </a:xfrm>
        </p:spPr>
        <p:txBody>
          <a:bodyPr>
            <a:noAutofit/>
          </a:bodyPr>
          <a:lstStyle/>
          <a:p>
            <a:pPr marL="0" indent="0">
              <a:buNone/>
            </a:pPr>
            <a:r>
              <a:rPr lang="en-US" sz="4000" dirty="0">
                <a:latin typeface="Verdana" panose="020B0604030504040204" pitchFamily="34" charset="0"/>
                <a:ea typeface="Verdana" panose="020B0604030504040204" pitchFamily="34" charset="0"/>
              </a:rPr>
              <a:t>There are so many facets to that question – can any one academic discipline adequately address it? </a:t>
            </a:r>
          </a:p>
          <a:p>
            <a:pPr marL="0" indent="0">
              <a:buNone/>
            </a:pPr>
            <a:endParaRPr lang="en-US" sz="4000" dirty="0">
              <a:latin typeface="Verdana" panose="020B0604030504040204" pitchFamily="34" charset="0"/>
              <a:ea typeface="Verdana" panose="020B0604030504040204" pitchFamily="34" charset="0"/>
            </a:endParaRPr>
          </a:p>
          <a:p>
            <a:pPr marL="0" indent="0">
              <a:buNone/>
            </a:pPr>
            <a:r>
              <a:rPr lang="en-US" sz="4000" dirty="0">
                <a:latin typeface="Verdana" panose="020B0604030504040204" pitchFamily="34" charset="0"/>
                <a:ea typeface="Verdana" panose="020B0604030504040204" pitchFamily="34" charset="0"/>
              </a:rPr>
              <a:t>Probably not.  It is an excellent opportunity to do some interdisciplinary work!</a:t>
            </a:r>
          </a:p>
        </p:txBody>
      </p:sp>
    </p:spTree>
    <p:extLst>
      <p:ext uri="{BB962C8B-B14F-4D97-AF65-F5344CB8AC3E}">
        <p14:creationId xmlns:p14="http://schemas.microsoft.com/office/powerpoint/2010/main" val="161814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825CB-0750-4F5D-A388-AC0077CF730D}"/>
              </a:ext>
            </a:extLst>
          </p:cNvPr>
          <p:cNvSpPr>
            <a:spLocks noGrp="1"/>
          </p:cNvSpPr>
          <p:nvPr>
            <p:ph type="title"/>
          </p:nvPr>
        </p:nvSpPr>
        <p:spPr/>
        <p:txBody>
          <a:bodyPr>
            <a:normAutofit/>
          </a:bodyPr>
          <a:lstStyle/>
          <a:p>
            <a:r>
              <a:rPr lang="en-US" sz="2400" dirty="0">
                <a:latin typeface="Verdana" panose="020B0604030504040204" pitchFamily="34" charset="0"/>
                <a:ea typeface="Verdana" panose="020B0604030504040204" pitchFamily="34" charset="0"/>
              </a:rPr>
              <a:t>Review:</a:t>
            </a:r>
            <a:br>
              <a:rPr lang="en-US" sz="2400" dirty="0">
                <a:latin typeface="Verdana" panose="020B0604030504040204" pitchFamily="34" charset="0"/>
                <a:ea typeface="Verdana" panose="020B0604030504040204" pitchFamily="34" charset="0"/>
              </a:rPr>
            </a:br>
            <a:r>
              <a:rPr lang="en-US" sz="2400" dirty="0">
                <a:latin typeface="Verdana" panose="020B0604030504040204" pitchFamily="34" charset="0"/>
                <a:ea typeface="Verdana" panose="020B0604030504040204" pitchFamily="34" charset="0"/>
              </a:rPr>
              <a:t>Our course is “interdisciplinary.” what does that mean?</a:t>
            </a:r>
          </a:p>
        </p:txBody>
      </p:sp>
      <p:sp>
        <p:nvSpPr>
          <p:cNvPr id="3" name="Content Placeholder 2">
            <a:extLst>
              <a:ext uri="{FF2B5EF4-FFF2-40B4-BE49-F238E27FC236}">
                <a16:creationId xmlns:a16="http://schemas.microsoft.com/office/drawing/2014/main" id="{19AC5868-B1BB-4B19-A231-A5A3A4E116CB}"/>
              </a:ext>
            </a:extLst>
          </p:cNvPr>
          <p:cNvSpPr>
            <a:spLocks noGrp="1"/>
          </p:cNvSpPr>
          <p:nvPr>
            <p:ph idx="1"/>
          </p:nvPr>
        </p:nvSpPr>
        <p:spPr>
          <a:xfrm>
            <a:off x="581192" y="2180496"/>
            <a:ext cx="11029615" cy="4496751"/>
          </a:xfrm>
        </p:spPr>
        <p:txBody>
          <a:bodyPr>
            <a:normAutofit/>
          </a:bodyPr>
          <a:lstStyle/>
          <a:p>
            <a:r>
              <a:rPr lang="en-US" sz="2000" dirty="0">
                <a:latin typeface="Verdana" panose="020B0604030504040204" pitchFamily="34" charset="0"/>
                <a:ea typeface="Verdana" panose="020B0604030504040204" pitchFamily="34" charset="0"/>
              </a:rPr>
              <a:t>Combines knowledge from two or more academic fields (“disciplines”)</a:t>
            </a:r>
          </a:p>
          <a:p>
            <a:r>
              <a:rPr lang="en-US" sz="2000" dirty="0">
                <a:latin typeface="Verdana" panose="020B0604030504040204" pitchFamily="34" charset="0"/>
                <a:ea typeface="Verdana" panose="020B0604030504040204" pitchFamily="34" charset="0"/>
              </a:rPr>
              <a:t>Each discipline has its own set of methods, tools, and theories that it uses to organize academic research and the knowledge that results</a:t>
            </a:r>
          </a:p>
          <a:p>
            <a:r>
              <a:rPr lang="en-US" sz="2000" dirty="0">
                <a:latin typeface="Verdana" panose="020B0604030504040204" pitchFamily="34" charset="0"/>
                <a:ea typeface="Verdana" panose="020B0604030504040204" pitchFamily="34" charset="0"/>
              </a:rPr>
              <a:t>The disciplines that most influence the content of this course are geography, history, political science, and sociology</a:t>
            </a:r>
          </a:p>
          <a:p>
            <a:r>
              <a:rPr lang="en-US" sz="2000" dirty="0">
                <a:latin typeface="Verdana" panose="020B0604030504040204" pitchFamily="34" charset="0"/>
                <a:ea typeface="Verdana" panose="020B0604030504040204" pitchFamily="34" charset="0"/>
              </a:rPr>
              <a:t>This is exciting, because it means we can learn about the same topic from multiple perspectives…with the goal of understanding a particular region of the world and the people whose lives are shaped by that region!</a:t>
            </a:r>
          </a:p>
          <a:p>
            <a:r>
              <a:rPr lang="en-US" sz="2000" dirty="0">
                <a:latin typeface="Verdana" panose="020B0604030504040204" pitchFamily="34" charset="0"/>
                <a:ea typeface="Verdana" panose="020B0604030504040204" pitchFamily="34" charset="0"/>
              </a:rPr>
              <a:t>Area Studies emphasizes knowledge produced and situated in a particular geographical area, International Studies emphasizes applied knowledge at the global level, and now we’ll take a look at…</a:t>
            </a:r>
          </a:p>
          <a:p>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85019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D6A80-F20F-43F9-AEDE-CBD9A011F74B}"/>
              </a:ext>
            </a:extLst>
          </p:cNvPr>
          <p:cNvSpPr>
            <a:spLocks noGrp="1"/>
          </p:cNvSpPr>
          <p:nvPr>
            <p:ph type="title"/>
          </p:nvPr>
        </p:nvSpPr>
        <p:spPr/>
        <p:txBody>
          <a:bodyPr>
            <a:normAutofit/>
          </a:bodyPr>
          <a:lstStyle/>
          <a:p>
            <a:r>
              <a:rPr lang="en-US" sz="4000" dirty="0"/>
              <a:t>Ethnic Studies</a:t>
            </a:r>
          </a:p>
        </p:txBody>
      </p:sp>
      <p:sp>
        <p:nvSpPr>
          <p:cNvPr id="3" name="Content Placeholder 2">
            <a:extLst>
              <a:ext uri="{FF2B5EF4-FFF2-40B4-BE49-F238E27FC236}">
                <a16:creationId xmlns:a16="http://schemas.microsoft.com/office/drawing/2014/main" id="{50BF27B0-4C89-4FF7-86B1-94C84F53749D}"/>
              </a:ext>
            </a:extLst>
          </p:cNvPr>
          <p:cNvSpPr>
            <a:spLocks noGrp="1"/>
          </p:cNvSpPr>
          <p:nvPr>
            <p:ph idx="1"/>
          </p:nvPr>
        </p:nvSpPr>
        <p:spPr>
          <a:xfrm>
            <a:off x="581192" y="1715956"/>
            <a:ext cx="11029616" cy="4791170"/>
          </a:xfrm>
        </p:spPr>
        <p:txBody>
          <a:bodyPr>
            <a:noAutofit/>
          </a:bodyPr>
          <a:lstStyle/>
          <a:p>
            <a:r>
              <a:rPr lang="en-US" sz="2400" dirty="0">
                <a:latin typeface="Verdana" panose="020B0604030504040204" pitchFamily="34" charset="0"/>
                <a:ea typeface="Verdana" panose="020B0604030504040204" pitchFamily="34" charset="0"/>
              </a:rPr>
              <a:t>Focuses study on ethno-racial groups, particularly groups who have been marginalized </a:t>
            </a:r>
          </a:p>
          <a:p>
            <a:r>
              <a:rPr lang="en-US" sz="2400" dirty="0">
                <a:latin typeface="Verdana" panose="020B0604030504040204" pitchFamily="34" charset="0"/>
                <a:ea typeface="Verdana" panose="020B0604030504040204" pitchFamily="34" charset="0"/>
              </a:rPr>
              <a:t>Seeks out and centers the knowledge of people who have been ignored by established institutions and systems – “</a:t>
            </a:r>
            <a:r>
              <a:rPr lang="en-US" sz="2400" dirty="0"/>
              <a:t>students who are both white and nonwhite engage meaningfully with course materials produced by people of color, and they are exposed to educators who have both scholarly expertise and lived experience as people of color” (from Amanda Morrison’s </a:t>
            </a:r>
            <a:r>
              <a:rPr lang="en-US" sz="2400" dirty="0">
                <a:hlinkClick r:id="rId2"/>
              </a:rPr>
              <a:t>“What is Ethnic Studies?”</a:t>
            </a:r>
            <a:r>
              <a:rPr lang="en-US" sz="2400" dirty="0"/>
              <a:t>)</a:t>
            </a:r>
            <a:r>
              <a:rPr lang="en-US" sz="2400" dirty="0">
                <a:hlinkClick r:id="rId2"/>
              </a:rPr>
              <a:t> </a:t>
            </a:r>
            <a:endParaRPr lang="en-US" sz="2400" dirty="0">
              <a:latin typeface="Verdana" panose="020B0604030504040204" pitchFamily="34" charset="0"/>
              <a:ea typeface="Verdana" panose="020B0604030504040204" pitchFamily="34" charset="0"/>
            </a:endParaRPr>
          </a:p>
          <a:p>
            <a:r>
              <a:rPr lang="en-US" sz="2400" dirty="0">
                <a:latin typeface="Verdana" panose="020B0604030504040204" pitchFamily="34" charset="0"/>
                <a:ea typeface="Verdana" panose="020B0604030504040204" pitchFamily="34" charset="0"/>
              </a:rPr>
              <a:t>Encourages taking multiple perspectives </a:t>
            </a:r>
          </a:p>
          <a:p>
            <a:r>
              <a:rPr lang="en-US" sz="2400" dirty="0">
                <a:latin typeface="Verdana" panose="020B0604030504040204" pitchFamily="34" charset="0"/>
                <a:ea typeface="Verdana" panose="020B0604030504040204" pitchFamily="34" charset="0"/>
              </a:rPr>
              <a:t>Respects students’ own lived experiences and cultures by including them in the construction and evaluation of knowledge</a:t>
            </a:r>
          </a:p>
        </p:txBody>
      </p:sp>
    </p:spTree>
    <p:extLst>
      <p:ext uri="{BB962C8B-B14F-4D97-AF65-F5344CB8AC3E}">
        <p14:creationId xmlns:p14="http://schemas.microsoft.com/office/powerpoint/2010/main" val="200388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958E5-16CE-4990-BBF4-64D8B5A16025}"/>
              </a:ext>
            </a:extLst>
          </p:cNvPr>
          <p:cNvSpPr>
            <a:spLocks noGrp="1"/>
          </p:cNvSpPr>
          <p:nvPr>
            <p:ph type="title"/>
          </p:nvPr>
        </p:nvSpPr>
        <p:spPr/>
        <p:txBody>
          <a:bodyPr>
            <a:normAutofit/>
          </a:bodyPr>
          <a:lstStyle/>
          <a:p>
            <a:r>
              <a:rPr lang="en-US" sz="2400" dirty="0"/>
              <a:t>The University of Washington’s American Ethnic Studies Major:</a:t>
            </a:r>
          </a:p>
        </p:txBody>
      </p:sp>
      <p:sp>
        <p:nvSpPr>
          <p:cNvPr id="3" name="Content Placeholder 2">
            <a:extLst>
              <a:ext uri="{FF2B5EF4-FFF2-40B4-BE49-F238E27FC236}">
                <a16:creationId xmlns:a16="http://schemas.microsoft.com/office/drawing/2014/main" id="{FC96A98B-4902-44D6-BD5B-13BEAFBF1F9D}"/>
              </a:ext>
            </a:extLst>
          </p:cNvPr>
          <p:cNvSpPr>
            <a:spLocks noGrp="1"/>
          </p:cNvSpPr>
          <p:nvPr>
            <p:ph idx="1"/>
          </p:nvPr>
        </p:nvSpPr>
        <p:spPr>
          <a:xfrm>
            <a:off x="581192" y="2180496"/>
            <a:ext cx="11029615" cy="4326630"/>
          </a:xfrm>
        </p:spPr>
        <p:txBody>
          <a:bodyPr>
            <a:normAutofit/>
          </a:bodyPr>
          <a:lstStyle/>
          <a:p>
            <a:pPr marL="0" indent="0">
              <a:buNone/>
            </a:pPr>
            <a:r>
              <a:rPr lang="en-US" sz="3200" dirty="0"/>
              <a:t>“American Ethnic Studies is the interdisciplinary and comparative exploration of historical and contemporary relations of power and issues of social justice in societies. Our main fields of research and pedagogy focus on the United States but also extend into questions about global and transnational dimensions, concepts, and histories concerning race and ethnicity in America. “</a:t>
            </a:r>
          </a:p>
          <a:p>
            <a:pPr marL="0" indent="0">
              <a:buNone/>
            </a:pPr>
            <a:r>
              <a:rPr lang="en-US" sz="2400" dirty="0">
                <a:hlinkClick r:id="rId2"/>
              </a:rPr>
              <a:t>https://aes.washington.edu/</a:t>
            </a:r>
            <a:r>
              <a:rPr lang="en-US" sz="2400" dirty="0"/>
              <a:t> </a:t>
            </a:r>
          </a:p>
        </p:txBody>
      </p:sp>
    </p:spTree>
    <p:extLst>
      <p:ext uri="{BB962C8B-B14F-4D97-AF65-F5344CB8AC3E}">
        <p14:creationId xmlns:p14="http://schemas.microsoft.com/office/powerpoint/2010/main" val="2816424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08DD41-8842-4B50-A306-8B67EA4D3804}"/>
              </a:ext>
            </a:extLst>
          </p:cNvPr>
          <p:cNvSpPr txBox="1"/>
          <p:nvPr/>
        </p:nvSpPr>
        <p:spPr>
          <a:xfrm>
            <a:off x="825796" y="637954"/>
            <a:ext cx="10540408" cy="4955203"/>
          </a:xfrm>
          <a:prstGeom prst="rect">
            <a:avLst/>
          </a:prstGeom>
          <a:noFill/>
        </p:spPr>
        <p:txBody>
          <a:bodyPr wrap="square" rtlCol="0">
            <a:spAutoFit/>
          </a:bodyPr>
          <a:lstStyle/>
          <a:p>
            <a:r>
              <a:rPr lang="en-US" sz="2800" dirty="0"/>
              <a:t>The Washington (State) Ethnic Studies Framework asserts that: </a:t>
            </a:r>
          </a:p>
          <a:p>
            <a:endParaRPr lang="en-US" sz="3200" dirty="0"/>
          </a:p>
          <a:p>
            <a:r>
              <a:rPr lang="en-US" sz="2800" dirty="0"/>
              <a:t>“All  students  benefit  from  Ethnic Studies. It  is important  for all  students to  understand  the impact when systems of  power, in any form, marginalize  any community. When we elevate and recognize the histories and  identities  of  marginalized  groups,  we create powerful  opportunities for students to  see  their  stories as part  of  the fabric of  United  States history. In doing  so, we empower students to  engage in civic  action to  improve our nation  for all  citizens.” </a:t>
            </a:r>
          </a:p>
          <a:p>
            <a:endParaRPr lang="en-US" sz="3600" dirty="0"/>
          </a:p>
          <a:p>
            <a:r>
              <a:rPr lang="en-US" sz="2400" dirty="0">
                <a:hlinkClick r:id="rId2"/>
              </a:rPr>
              <a:t>https://www.oercommons.org/courseware/lesson/85896/overview?section=2</a:t>
            </a:r>
            <a:r>
              <a:rPr lang="en-US" sz="2400" dirty="0"/>
              <a:t> </a:t>
            </a:r>
          </a:p>
        </p:txBody>
      </p:sp>
    </p:spTree>
    <p:extLst>
      <p:ext uri="{BB962C8B-B14F-4D97-AF65-F5344CB8AC3E}">
        <p14:creationId xmlns:p14="http://schemas.microsoft.com/office/powerpoint/2010/main" val="1802815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584AB0-C315-4F69-B898-EC4696678740}"/>
              </a:ext>
            </a:extLst>
          </p:cNvPr>
          <p:cNvSpPr txBox="1"/>
          <p:nvPr/>
        </p:nvSpPr>
        <p:spPr>
          <a:xfrm>
            <a:off x="1060174" y="905316"/>
            <a:ext cx="4638260" cy="5632311"/>
          </a:xfrm>
          <a:prstGeom prst="rect">
            <a:avLst/>
          </a:prstGeom>
          <a:noFill/>
        </p:spPr>
        <p:txBody>
          <a:bodyPr wrap="square" rtlCol="0">
            <a:spAutoFit/>
          </a:bodyPr>
          <a:lstStyle/>
          <a:p>
            <a:r>
              <a:rPr lang="en-US" sz="3600" b="1" dirty="0">
                <a:latin typeface="Verdana" panose="020B0604030504040204" pitchFamily="34" charset="0"/>
                <a:ea typeface="Verdana" panose="020B0604030504040204" pitchFamily="34" charset="0"/>
              </a:rPr>
              <a:t>Think-Pair-Share</a:t>
            </a:r>
          </a:p>
          <a:p>
            <a:endParaRPr lang="en-US" sz="3600" dirty="0">
              <a:latin typeface="Verdana" panose="020B0604030504040204" pitchFamily="34" charset="0"/>
              <a:ea typeface="Verdana" panose="020B0604030504040204" pitchFamily="34" charset="0"/>
            </a:endParaRPr>
          </a:p>
          <a:p>
            <a:r>
              <a:rPr lang="en-US" sz="3600" dirty="0">
                <a:latin typeface="Verdana" panose="020B0604030504040204" pitchFamily="34" charset="0"/>
                <a:ea typeface="Verdana" panose="020B0604030504040204" pitchFamily="34" charset="0"/>
              </a:rPr>
              <a:t>What makes Ethnic Studies different from other disciplinary or interdisciplinary approaches that you’ve encountered?</a:t>
            </a:r>
          </a:p>
        </p:txBody>
      </p:sp>
      <p:pic>
        <p:nvPicPr>
          <p:cNvPr id="3" name="Graphic 2" descr="Signpost">
            <a:extLst>
              <a:ext uri="{FF2B5EF4-FFF2-40B4-BE49-F238E27FC236}">
                <a16:creationId xmlns:a16="http://schemas.microsoft.com/office/drawing/2014/main" id="{844AFB94-D09A-44AB-B8AD-942C8D073B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93567" y="1402343"/>
            <a:ext cx="4638258" cy="4638258"/>
          </a:xfrm>
          <a:prstGeom prst="rect">
            <a:avLst/>
          </a:prstGeom>
        </p:spPr>
      </p:pic>
    </p:spTree>
    <p:extLst>
      <p:ext uri="{BB962C8B-B14F-4D97-AF65-F5344CB8AC3E}">
        <p14:creationId xmlns:p14="http://schemas.microsoft.com/office/powerpoint/2010/main" val="10576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98208-CA1F-4184-91B2-5FC2B84E583F}"/>
              </a:ext>
            </a:extLst>
          </p:cNvPr>
          <p:cNvSpPr>
            <a:spLocks noGrp="1"/>
          </p:cNvSpPr>
          <p:nvPr>
            <p:ph type="title"/>
          </p:nvPr>
        </p:nvSpPr>
        <p:spPr/>
        <p:txBody>
          <a:bodyPr>
            <a:normAutofit/>
          </a:bodyPr>
          <a:lstStyle/>
          <a:p>
            <a:r>
              <a:rPr lang="en-US" dirty="0"/>
              <a:t>From Washington State OSPI:</a:t>
            </a:r>
            <a:br>
              <a:rPr lang="en-US" dirty="0"/>
            </a:br>
            <a:r>
              <a:rPr lang="en-US" sz="1600" dirty="0">
                <a:hlinkClick r:id="rId2"/>
              </a:rPr>
              <a:t>https://www.oercommons.org/courseware/lesson/85896/overview?section=2</a:t>
            </a:r>
            <a:r>
              <a:rPr lang="en-US" sz="1600" dirty="0"/>
              <a:t> </a:t>
            </a:r>
            <a:endParaRPr lang="en-US" dirty="0"/>
          </a:p>
        </p:txBody>
      </p:sp>
      <p:pic>
        <p:nvPicPr>
          <p:cNvPr id="5" name="Content Placeholder 4">
            <a:extLst>
              <a:ext uri="{FF2B5EF4-FFF2-40B4-BE49-F238E27FC236}">
                <a16:creationId xmlns:a16="http://schemas.microsoft.com/office/drawing/2014/main" id="{584D2D9E-7FFF-4FAE-83D1-89CDDC0EFFF6}"/>
              </a:ext>
            </a:extLst>
          </p:cNvPr>
          <p:cNvPicPr>
            <a:picLocks noGrp="1" noChangeAspect="1"/>
          </p:cNvPicPr>
          <p:nvPr>
            <p:ph idx="1"/>
          </p:nvPr>
        </p:nvPicPr>
        <p:blipFill>
          <a:blip r:embed="rId3"/>
          <a:stretch>
            <a:fillRect/>
          </a:stretch>
        </p:blipFill>
        <p:spPr>
          <a:xfrm>
            <a:off x="344365" y="2262303"/>
            <a:ext cx="11503270" cy="3448407"/>
          </a:xfrm>
        </p:spPr>
      </p:pic>
    </p:spTree>
    <p:extLst>
      <p:ext uri="{BB962C8B-B14F-4D97-AF65-F5344CB8AC3E}">
        <p14:creationId xmlns:p14="http://schemas.microsoft.com/office/powerpoint/2010/main" val="398194971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240</TotalTime>
  <Words>1073</Words>
  <Application>Microsoft Office PowerPoint</Application>
  <PresentationFormat>Widescreen</PresentationFormat>
  <Paragraphs>85</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Gill Sans MT</vt:lpstr>
      <vt:lpstr>Verdana</vt:lpstr>
      <vt:lpstr>Wingdings 2</vt:lpstr>
      <vt:lpstr>Dividend</vt:lpstr>
      <vt:lpstr>Unit 3:  Diffusion of People and Cultures </vt:lpstr>
      <vt:lpstr>PowerPoint Presentation</vt:lpstr>
      <vt:lpstr>Our course is “interdisciplinary.” what does that mean?</vt:lpstr>
      <vt:lpstr>Review: Our course is “interdisciplinary.” what does that mean?</vt:lpstr>
      <vt:lpstr>Ethnic Studies</vt:lpstr>
      <vt:lpstr>The University of Washington’s American Ethnic Studies Major:</vt:lpstr>
      <vt:lpstr>PowerPoint Presentation</vt:lpstr>
      <vt:lpstr>PowerPoint Presentation</vt:lpstr>
      <vt:lpstr>From Washington State OSPI: https://www.oercommons.org/courseware/lesson/85896/overview?section=2 </vt:lpstr>
      <vt:lpstr>PowerPoint Presentation</vt:lpstr>
      <vt:lpstr>Ethnic studies in High Schools</vt:lpstr>
      <vt:lpstr>PowerPoint Presentation</vt:lpstr>
      <vt:lpstr>Short Response</vt:lpstr>
      <vt:lpstr>Think-Pair-Share</vt:lpstr>
      <vt:lpstr>Journal of Asian American Studies</vt:lpstr>
      <vt:lpstr>Discuss as a Class.</vt:lpstr>
      <vt:lpstr>Discuss as a Class</vt:lpstr>
      <vt:lpstr>Based on what you currently know, Should South Asians continue to be folded into Asian American Studies?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dc:title>
  <dc:creator>Heilman, Rachel    IHS - Staff</dc:creator>
  <cp:lastModifiedBy>Heilman, Rachel    IHS - Staff</cp:lastModifiedBy>
  <cp:revision>34</cp:revision>
  <dcterms:created xsi:type="dcterms:W3CDTF">2021-08-01T17:30:05Z</dcterms:created>
  <dcterms:modified xsi:type="dcterms:W3CDTF">2022-02-27T01:31:12Z</dcterms:modified>
</cp:coreProperties>
</file>