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7" r:id="rId3"/>
    <p:sldId id="268" r:id="rId4"/>
    <p:sldId id="266" r:id="rId5"/>
    <p:sldId id="269" r:id="rId6"/>
    <p:sldId id="270" r:id="rId7"/>
    <p:sldId id="271" r:id="rId8"/>
    <p:sldId id="272" r:id="rId9"/>
    <p:sldId id="261" r:id="rId10"/>
    <p:sldId id="274" r:id="rId11"/>
    <p:sldId id="273" r:id="rId12"/>
    <p:sldId id="275" r:id="rId13"/>
    <p:sldId id="276" r:id="rId14"/>
    <p:sldId id="258"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dirty="0"/>
              <a:pPr/>
              <a:t>2/26/2022</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dirty="0"/>
              <a:pPr/>
              <a:t>2/26/2022</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2/26/2022</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2/26/2022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2/26/2022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2/26/2022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2/26/2022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2/26/2022</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dirty="0"/>
              <a:pPr/>
              <a:t>2/26/2022</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hyperlink" Target="https://www.migrationdataportal.org/regional-data-overview/southern-asia" TargetMode="Externa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hyperlink" Target="https://guides.nyu.edu/southasiandiaspora/Immigrantion-Histories"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www.youtube.com/watch?v=lVGJxaogu5A"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hyperlink" Target="https://www.migrationdataportal.org/regional-data-overview/southern-asia" TargetMode="External"/><Relationship Id="rId2" Type="http://schemas.openxmlformats.org/officeDocument/2006/relationships/hyperlink" Target="https://worldmigrationreport.iom.int/wmr-2020-interactive/"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D0E83-0404-4B41-AEBA-05B7A82D1ADF}"/>
              </a:ext>
            </a:extLst>
          </p:cNvPr>
          <p:cNvSpPr>
            <a:spLocks noGrp="1"/>
          </p:cNvSpPr>
          <p:nvPr>
            <p:ph type="ctrTitle"/>
          </p:nvPr>
        </p:nvSpPr>
        <p:spPr/>
        <p:txBody>
          <a:bodyPr/>
          <a:lstStyle/>
          <a:p>
            <a:r>
              <a:rPr lang="en-US" dirty="0"/>
              <a:t>Unit 3:  Diffusion of people and Cultures</a:t>
            </a:r>
          </a:p>
        </p:txBody>
      </p:sp>
      <p:sp>
        <p:nvSpPr>
          <p:cNvPr id="3" name="Subtitle 2">
            <a:extLst>
              <a:ext uri="{FF2B5EF4-FFF2-40B4-BE49-F238E27FC236}">
                <a16:creationId xmlns:a16="http://schemas.microsoft.com/office/drawing/2014/main" id="{01D25482-D893-4525-B428-9387A30B43AB}"/>
              </a:ext>
            </a:extLst>
          </p:cNvPr>
          <p:cNvSpPr>
            <a:spLocks noGrp="1"/>
          </p:cNvSpPr>
          <p:nvPr>
            <p:ph type="subTitle" idx="1"/>
          </p:nvPr>
        </p:nvSpPr>
        <p:spPr/>
        <p:txBody>
          <a:bodyPr>
            <a:normAutofit fontScale="62500" lnSpcReduction="20000"/>
          </a:bodyPr>
          <a:lstStyle/>
          <a:p>
            <a:r>
              <a:rPr lang="en-US" b="1" dirty="0"/>
              <a:t>India and south Asia:  From area studies to ethnic studies</a:t>
            </a:r>
          </a:p>
          <a:p>
            <a:r>
              <a:rPr lang="en-US" dirty="0"/>
              <a:t>Developed by Rachel Heilman (Issaquah High School) with support from the South Asia Center at the University of Washington with funding from the U.S. Department of Education National Resource Centers Program.</a:t>
            </a:r>
            <a:endParaRPr lang="en-US" b="1" dirty="0"/>
          </a:p>
        </p:txBody>
      </p:sp>
      <p:sp>
        <p:nvSpPr>
          <p:cNvPr id="4" name="Rectangle 3">
            <a:extLst>
              <a:ext uri="{FF2B5EF4-FFF2-40B4-BE49-F238E27FC236}">
                <a16:creationId xmlns:a16="http://schemas.microsoft.com/office/drawing/2014/main" id="{C22FCC8D-28C6-43A4-A467-04E2E0A1B78F}"/>
              </a:ext>
            </a:extLst>
          </p:cNvPr>
          <p:cNvSpPr/>
          <p:nvPr/>
        </p:nvSpPr>
        <p:spPr>
          <a:xfrm>
            <a:off x="-65232" y="3429000"/>
            <a:ext cx="12322464" cy="2554545"/>
          </a:xfrm>
          <a:prstGeom prst="rect">
            <a:avLst/>
          </a:prstGeom>
          <a:noFill/>
        </p:spPr>
        <p:txBody>
          <a:bodyPr wrap="square" lIns="91440" tIns="45720" rIns="91440" bIns="45720">
            <a:spAutoFit/>
          </a:bodyPr>
          <a:lstStyle/>
          <a:p>
            <a:pPr algn="ctr"/>
            <a:r>
              <a:rPr lang="en-US" sz="8000" b="1" cap="none" spc="0" dirty="0">
                <a:ln w="6600">
                  <a:solidFill>
                    <a:schemeClr val="accent2"/>
                  </a:solidFill>
                  <a:prstDash val="solid"/>
                </a:ln>
                <a:solidFill>
                  <a:srgbClr val="FFFFFF"/>
                </a:solidFill>
                <a:effectLst>
                  <a:outerShdw dist="38100" dir="2700000" algn="tl" rotWithShape="0">
                    <a:schemeClr val="accent2"/>
                  </a:outerShdw>
                </a:effectLst>
              </a:rPr>
              <a:t>Migration </a:t>
            </a:r>
          </a:p>
          <a:p>
            <a:pPr algn="ctr"/>
            <a:r>
              <a:rPr lang="en-US" sz="8000" b="1" cap="none" spc="0" dirty="0">
                <a:ln w="6600">
                  <a:solidFill>
                    <a:schemeClr val="accent2"/>
                  </a:solidFill>
                  <a:prstDash val="solid"/>
                </a:ln>
                <a:solidFill>
                  <a:srgbClr val="FFFFFF"/>
                </a:solidFill>
                <a:effectLst>
                  <a:outerShdw dist="38100" dir="2700000" algn="tl" rotWithShape="0">
                    <a:schemeClr val="accent2"/>
                  </a:outerShdw>
                </a:effectLst>
              </a:rPr>
              <a:t>and Cultural Diffusion</a:t>
            </a:r>
          </a:p>
        </p:txBody>
      </p:sp>
    </p:spTree>
    <p:extLst>
      <p:ext uri="{BB962C8B-B14F-4D97-AF65-F5344CB8AC3E}">
        <p14:creationId xmlns:p14="http://schemas.microsoft.com/office/powerpoint/2010/main" val="5579858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D02870-403D-4039-BCD0-63F28361D0B8}"/>
              </a:ext>
            </a:extLst>
          </p:cNvPr>
          <p:cNvSpPr>
            <a:spLocks noGrp="1"/>
          </p:cNvSpPr>
          <p:nvPr>
            <p:ph type="title"/>
          </p:nvPr>
        </p:nvSpPr>
        <p:spPr>
          <a:xfrm>
            <a:off x="581192" y="854075"/>
            <a:ext cx="11029616" cy="988332"/>
          </a:xfrm>
        </p:spPr>
        <p:txBody>
          <a:bodyPr>
            <a:normAutofit/>
          </a:bodyPr>
          <a:lstStyle/>
          <a:p>
            <a:r>
              <a:rPr lang="en-US" sz="3200" dirty="0"/>
              <a:t>Examples of Cultural Diffusion from South Asia:</a:t>
            </a:r>
          </a:p>
        </p:txBody>
      </p:sp>
      <p:sp>
        <p:nvSpPr>
          <p:cNvPr id="5" name="Content Placeholder 2">
            <a:extLst>
              <a:ext uri="{FF2B5EF4-FFF2-40B4-BE49-F238E27FC236}">
                <a16:creationId xmlns:a16="http://schemas.microsoft.com/office/drawing/2014/main" id="{197F187E-3AFE-4007-ADAA-5DFB90C2FADD}"/>
              </a:ext>
            </a:extLst>
          </p:cNvPr>
          <p:cNvSpPr>
            <a:spLocks noGrp="1"/>
          </p:cNvSpPr>
          <p:nvPr>
            <p:ph sz="half" idx="2"/>
          </p:nvPr>
        </p:nvSpPr>
        <p:spPr>
          <a:xfrm flipH="1">
            <a:off x="238125" y="2227263"/>
            <a:ext cx="11372850" cy="3776662"/>
          </a:xfrm>
        </p:spPr>
        <p:txBody>
          <a:bodyPr>
            <a:normAutofit/>
          </a:bodyPr>
          <a:lstStyle/>
          <a:p>
            <a:pPr marL="0" indent="0">
              <a:buNone/>
            </a:pPr>
            <a:r>
              <a:rPr lang="en-US" sz="4800" dirty="0"/>
              <a:t>How many did your class come up with?  </a:t>
            </a:r>
          </a:p>
          <a:p>
            <a:pPr marL="0" indent="0">
              <a:buNone/>
            </a:pPr>
            <a:r>
              <a:rPr lang="en-US" sz="4800" dirty="0"/>
              <a:t>Was it difficult or easy to make a list?</a:t>
            </a:r>
          </a:p>
        </p:txBody>
      </p:sp>
    </p:spTree>
    <p:extLst>
      <p:ext uri="{BB962C8B-B14F-4D97-AF65-F5344CB8AC3E}">
        <p14:creationId xmlns:p14="http://schemas.microsoft.com/office/powerpoint/2010/main" val="22692996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D02870-403D-4039-BCD0-63F28361D0B8}"/>
              </a:ext>
            </a:extLst>
          </p:cNvPr>
          <p:cNvSpPr>
            <a:spLocks noGrp="1"/>
          </p:cNvSpPr>
          <p:nvPr>
            <p:ph type="title"/>
          </p:nvPr>
        </p:nvSpPr>
        <p:spPr>
          <a:xfrm>
            <a:off x="581192" y="854075"/>
            <a:ext cx="11029616" cy="988332"/>
          </a:xfrm>
        </p:spPr>
        <p:txBody>
          <a:bodyPr>
            <a:normAutofit fontScale="90000"/>
          </a:bodyPr>
          <a:lstStyle/>
          <a:p>
            <a:r>
              <a:rPr lang="en-US" sz="3600" dirty="0"/>
              <a:t>Examples of Cultural Diffusion from South Asia</a:t>
            </a:r>
          </a:p>
        </p:txBody>
      </p:sp>
      <p:sp>
        <p:nvSpPr>
          <p:cNvPr id="5" name="Content Placeholder 2">
            <a:extLst>
              <a:ext uri="{FF2B5EF4-FFF2-40B4-BE49-F238E27FC236}">
                <a16:creationId xmlns:a16="http://schemas.microsoft.com/office/drawing/2014/main" id="{197F187E-3AFE-4007-ADAA-5DFB90C2FADD}"/>
              </a:ext>
            </a:extLst>
          </p:cNvPr>
          <p:cNvSpPr>
            <a:spLocks noGrp="1"/>
          </p:cNvSpPr>
          <p:nvPr>
            <p:ph sz="half" idx="2"/>
          </p:nvPr>
        </p:nvSpPr>
        <p:spPr>
          <a:xfrm flipH="1">
            <a:off x="238125" y="2227263"/>
            <a:ext cx="11372850" cy="4428718"/>
          </a:xfrm>
        </p:spPr>
        <p:txBody>
          <a:bodyPr>
            <a:normAutofit fontScale="40000" lnSpcReduction="20000"/>
          </a:bodyPr>
          <a:lstStyle/>
          <a:p>
            <a:pPr marL="0" indent="0">
              <a:buNone/>
            </a:pPr>
            <a:r>
              <a:rPr lang="en-US" sz="6000" dirty="0"/>
              <a:t>Just a short list of possible responses:</a:t>
            </a:r>
          </a:p>
          <a:p>
            <a:r>
              <a:rPr lang="en-US" sz="6000" dirty="0"/>
              <a:t>Pajamas</a:t>
            </a:r>
          </a:p>
          <a:p>
            <a:r>
              <a:rPr lang="en-US" sz="6000" dirty="0"/>
              <a:t>Bhangra</a:t>
            </a:r>
          </a:p>
          <a:p>
            <a:r>
              <a:rPr lang="en-US" sz="6000" dirty="0"/>
              <a:t>Buddhism</a:t>
            </a:r>
          </a:p>
          <a:p>
            <a:r>
              <a:rPr lang="en-US" sz="6000" dirty="0"/>
              <a:t>Curry</a:t>
            </a:r>
          </a:p>
          <a:p>
            <a:r>
              <a:rPr lang="en-US" sz="6000" dirty="0"/>
              <a:t>Tunics</a:t>
            </a:r>
          </a:p>
          <a:p>
            <a:r>
              <a:rPr lang="en-US" sz="6000" dirty="0"/>
              <a:t>The concept of zero</a:t>
            </a:r>
          </a:p>
          <a:p>
            <a:r>
              <a:rPr lang="en-US" sz="6000" dirty="0"/>
              <a:t>Ramayana Re-</a:t>
            </a:r>
            <a:r>
              <a:rPr lang="en-US" sz="6000" dirty="0" err="1"/>
              <a:t>tellings</a:t>
            </a:r>
            <a:endParaRPr lang="en-US" sz="6000" dirty="0"/>
          </a:p>
          <a:p>
            <a:r>
              <a:rPr lang="en-US" sz="6000" dirty="0"/>
              <a:t> This could go on for a </a:t>
            </a:r>
            <a:r>
              <a:rPr lang="en-US" sz="6000" dirty="0" err="1"/>
              <a:t>looooong</a:t>
            </a:r>
            <a:r>
              <a:rPr lang="en-US" sz="6000" dirty="0"/>
              <a:t> time….</a:t>
            </a:r>
          </a:p>
          <a:p>
            <a:endParaRPr lang="en-US" sz="3600" dirty="0"/>
          </a:p>
          <a:p>
            <a:endParaRPr lang="en-US" sz="4800" dirty="0"/>
          </a:p>
        </p:txBody>
      </p:sp>
    </p:spTree>
    <p:extLst>
      <p:ext uri="{BB962C8B-B14F-4D97-AF65-F5344CB8AC3E}">
        <p14:creationId xmlns:p14="http://schemas.microsoft.com/office/powerpoint/2010/main" val="28692018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4E6471-B436-4ECA-BABE-748B5CB514CC}"/>
              </a:ext>
            </a:extLst>
          </p:cNvPr>
          <p:cNvSpPr>
            <a:spLocks noGrp="1"/>
          </p:cNvSpPr>
          <p:nvPr>
            <p:ph type="title"/>
          </p:nvPr>
        </p:nvSpPr>
        <p:spPr/>
        <p:txBody>
          <a:bodyPr/>
          <a:lstStyle/>
          <a:p>
            <a:r>
              <a:rPr lang="en-US" dirty="0"/>
              <a:t>Labor and Migration from South Asia</a:t>
            </a:r>
            <a:br>
              <a:rPr lang="en-US" dirty="0"/>
            </a:br>
            <a:r>
              <a:rPr lang="en-US" sz="1400" dirty="0"/>
              <a:t>Source: </a:t>
            </a:r>
            <a:r>
              <a:rPr lang="en-US" sz="1400" dirty="0">
                <a:hlinkClick r:id="rId2"/>
              </a:rPr>
              <a:t>Migration Data Portal</a:t>
            </a:r>
            <a:endParaRPr lang="en-US" sz="1400" dirty="0"/>
          </a:p>
        </p:txBody>
      </p:sp>
      <p:sp>
        <p:nvSpPr>
          <p:cNvPr id="3" name="Content Placeholder 2">
            <a:extLst>
              <a:ext uri="{FF2B5EF4-FFF2-40B4-BE49-F238E27FC236}">
                <a16:creationId xmlns:a16="http://schemas.microsoft.com/office/drawing/2014/main" id="{7018E182-7231-4769-A1A4-28D3288F2863}"/>
              </a:ext>
            </a:extLst>
          </p:cNvPr>
          <p:cNvSpPr>
            <a:spLocks noGrp="1"/>
          </p:cNvSpPr>
          <p:nvPr>
            <p:ph sz="half" idx="1"/>
          </p:nvPr>
        </p:nvSpPr>
        <p:spPr>
          <a:xfrm>
            <a:off x="581192" y="2228003"/>
            <a:ext cx="5422391" cy="4427978"/>
          </a:xfrm>
        </p:spPr>
        <p:txBody>
          <a:bodyPr>
            <a:normAutofit fontScale="85000" lnSpcReduction="20000"/>
          </a:bodyPr>
          <a:lstStyle/>
          <a:p>
            <a:r>
              <a:rPr lang="en-US" sz="2400" dirty="0"/>
              <a:t>The British Empire used indentured servitude to provide labor for its territories in the 19</a:t>
            </a:r>
            <a:r>
              <a:rPr lang="en-US" sz="2400" baseline="30000" dirty="0"/>
              <a:t>th</a:t>
            </a:r>
            <a:r>
              <a:rPr lang="en-US" sz="2400" dirty="0"/>
              <a:t> and early 20</a:t>
            </a:r>
            <a:r>
              <a:rPr lang="en-US" sz="2400" baseline="30000" dirty="0"/>
              <a:t>th</a:t>
            </a:r>
            <a:r>
              <a:rPr lang="en-US" sz="2400" dirty="0"/>
              <a:t> centuries</a:t>
            </a:r>
          </a:p>
          <a:p>
            <a:r>
              <a:rPr lang="en-US" sz="2400" dirty="0"/>
              <a:t>Post-WWII Britain drew workers</a:t>
            </a:r>
          </a:p>
          <a:p>
            <a:r>
              <a:rPr lang="en-US" sz="2400" dirty="0"/>
              <a:t>Today South Asia remains a source of labor, particularly for the Gulf States  </a:t>
            </a:r>
          </a:p>
          <a:p>
            <a:r>
              <a:rPr lang="en-US" sz="2400" dirty="0"/>
              <a:t>Environmental disasters, including due to climate change, are significant sources of displacement</a:t>
            </a:r>
          </a:p>
        </p:txBody>
      </p:sp>
      <p:sp>
        <p:nvSpPr>
          <p:cNvPr id="4" name="Content Placeholder 3">
            <a:extLst>
              <a:ext uri="{FF2B5EF4-FFF2-40B4-BE49-F238E27FC236}">
                <a16:creationId xmlns:a16="http://schemas.microsoft.com/office/drawing/2014/main" id="{B60C8BF1-5344-416B-B7FF-9AA971B48536}"/>
              </a:ext>
            </a:extLst>
          </p:cNvPr>
          <p:cNvSpPr>
            <a:spLocks noGrp="1"/>
          </p:cNvSpPr>
          <p:nvPr>
            <p:ph sz="half" idx="2"/>
          </p:nvPr>
        </p:nvSpPr>
        <p:spPr>
          <a:xfrm>
            <a:off x="6188417" y="2228003"/>
            <a:ext cx="5422391" cy="4427978"/>
          </a:xfrm>
        </p:spPr>
        <p:txBody>
          <a:bodyPr>
            <a:normAutofit fontScale="85000" lnSpcReduction="20000"/>
          </a:bodyPr>
          <a:lstStyle/>
          <a:p>
            <a:endParaRPr lang="en-US" dirty="0"/>
          </a:p>
          <a:p>
            <a:endParaRPr lang="en-US" dirty="0"/>
          </a:p>
          <a:p>
            <a:r>
              <a:rPr lang="en-US" sz="2600" dirty="0"/>
              <a:t>In 2019, India was the world’s largest recipient of remittances (and 20% of remittances globally were sent to South Asia)</a:t>
            </a:r>
          </a:p>
          <a:p>
            <a:r>
              <a:rPr lang="en-US" sz="2600" dirty="0"/>
              <a:t>Around a quarter of Nepal’s GDP in 2019 was made up of remittances </a:t>
            </a:r>
          </a:p>
          <a:p>
            <a:endParaRPr lang="en-US" sz="2600" dirty="0"/>
          </a:p>
          <a:p>
            <a:r>
              <a:rPr lang="en-US" sz="2600" dirty="0"/>
              <a:t>Pre-COVID patterns of migration have been disrupted – over time we’ll be able to examine to what extent these trends remain in place</a:t>
            </a:r>
          </a:p>
        </p:txBody>
      </p:sp>
    </p:spTree>
    <p:extLst>
      <p:ext uri="{BB962C8B-B14F-4D97-AF65-F5344CB8AC3E}">
        <p14:creationId xmlns:p14="http://schemas.microsoft.com/office/powerpoint/2010/main" val="44975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23AF950-9C66-4E09-9B2A-AEC3A96BBF1C}"/>
              </a:ext>
            </a:extLst>
          </p:cNvPr>
          <p:cNvSpPr>
            <a:spLocks noGrp="1"/>
          </p:cNvSpPr>
          <p:nvPr>
            <p:ph type="title"/>
          </p:nvPr>
        </p:nvSpPr>
        <p:spPr/>
        <p:txBody>
          <a:bodyPr/>
          <a:lstStyle/>
          <a:p>
            <a:r>
              <a:rPr lang="en-US" dirty="0"/>
              <a:t>Map of Major South Asian Flows</a:t>
            </a:r>
          </a:p>
        </p:txBody>
      </p:sp>
      <p:sp>
        <p:nvSpPr>
          <p:cNvPr id="6" name="Content Placeholder 5">
            <a:extLst>
              <a:ext uri="{FF2B5EF4-FFF2-40B4-BE49-F238E27FC236}">
                <a16:creationId xmlns:a16="http://schemas.microsoft.com/office/drawing/2014/main" id="{08DC012E-A734-40ED-85F9-73A87E9F06DD}"/>
              </a:ext>
            </a:extLst>
          </p:cNvPr>
          <p:cNvSpPr>
            <a:spLocks noGrp="1"/>
          </p:cNvSpPr>
          <p:nvPr>
            <p:ph idx="1"/>
          </p:nvPr>
        </p:nvSpPr>
        <p:spPr/>
        <p:txBody>
          <a:bodyPr/>
          <a:lstStyle/>
          <a:p>
            <a:pPr marL="0" indent="0">
              <a:buNone/>
            </a:pPr>
            <a:r>
              <a:rPr lang="en-US" sz="3600" dirty="0"/>
              <a:t>Visit NYU Libraries’ South Asian Diaspora Homepage: </a:t>
            </a:r>
          </a:p>
          <a:p>
            <a:pPr marL="0" indent="0">
              <a:buNone/>
            </a:pPr>
            <a:r>
              <a:rPr lang="en-US" dirty="0">
                <a:hlinkClick r:id="rId2"/>
              </a:rPr>
              <a:t>https://guides.nyu.edu/southasiandiaspora/Immigrantion-Histories</a:t>
            </a:r>
            <a:r>
              <a:rPr lang="en-US" dirty="0"/>
              <a:t> </a:t>
            </a:r>
          </a:p>
          <a:p>
            <a:pPr marL="0" indent="0">
              <a:buNone/>
            </a:pPr>
            <a:endParaRPr lang="en-US" dirty="0"/>
          </a:p>
          <a:p>
            <a:r>
              <a:rPr lang="en-US" sz="2800" dirty="0"/>
              <a:t>What do you notice?</a:t>
            </a:r>
          </a:p>
          <a:p>
            <a:r>
              <a:rPr lang="en-US" sz="2800" dirty="0"/>
              <a:t>What questions do you hope to have answered in the coming weeks?  </a:t>
            </a:r>
          </a:p>
        </p:txBody>
      </p:sp>
    </p:spTree>
    <p:extLst>
      <p:ext uri="{BB962C8B-B14F-4D97-AF65-F5344CB8AC3E}">
        <p14:creationId xmlns:p14="http://schemas.microsoft.com/office/powerpoint/2010/main" val="19059421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84BEEEF-28FC-40DB-88F8-D72CE646DFB6}"/>
              </a:ext>
            </a:extLst>
          </p:cNvPr>
          <p:cNvSpPr>
            <a:spLocks noGrp="1"/>
          </p:cNvSpPr>
          <p:nvPr>
            <p:ph type="title"/>
          </p:nvPr>
        </p:nvSpPr>
        <p:spPr/>
        <p:txBody>
          <a:bodyPr/>
          <a:lstStyle/>
          <a:p>
            <a:r>
              <a:rPr lang="en-US" dirty="0"/>
              <a:t>The Human Geographer’s Approach</a:t>
            </a:r>
          </a:p>
        </p:txBody>
      </p:sp>
      <p:sp>
        <p:nvSpPr>
          <p:cNvPr id="5" name="Content Placeholder 4">
            <a:extLst>
              <a:ext uri="{FF2B5EF4-FFF2-40B4-BE49-F238E27FC236}">
                <a16:creationId xmlns:a16="http://schemas.microsoft.com/office/drawing/2014/main" id="{C86D3E35-E244-4ECF-9982-8812FAA98D64}"/>
              </a:ext>
            </a:extLst>
          </p:cNvPr>
          <p:cNvSpPr>
            <a:spLocks noGrp="1"/>
          </p:cNvSpPr>
          <p:nvPr>
            <p:ph idx="1"/>
          </p:nvPr>
        </p:nvSpPr>
        <p:spPr/>
        <p:txBody>
          <a:bodyPr>
            <a:normAutofit/>
          </a:bodyPr>
          <a:lstStyle/>
          <a:p>
            <a:pPr marL="0" indent="0">
              <a:spcAft>
                <a:spcPts val="0"/>
              </a:spcAft>
              <a:buNone/>
            </a:pPr>
            <a:r>
              <a:rPr lang="en-US" dirty="0">
                <a:latin typeface="Verdana" panose="020B0604030504040204" pitchFamily="34" charset="0"/>
                <a:ea typeface="Verdana" panose="020B0604030504040204" pitchFamily="34" charset="0"/>
              </a:rPr>
              <a:t>Migration and cultural diffusion are concepts that many different disciplines study.</a:t>
            </a:r>
          </a:p>
          <a:p>
            <a:pPr marL="0" indent="0">
              <a:spcAft>
                <a:spcPts val="0"/>
              </a:spcAft>
              <a:buNone/>
            </a:pPr>
            <a:endParaRPr lang="en-US" dirty="0">
              <a:latin typeface="Verdana" panose="020B0604030504040204" pitchFamily="34" charset="0"/>
              <a:ea typeface="Verdana" panose="020B0604030504040204" pitchFamily="34" charset="0"/>
            </a:endParaRPr>
          </a:p>
          <a:p>
            <a:pPr marL="0" indent="0">
              <a:spcAft>
                <a:spcPts val="0"/>
              </a:spcAft>
              <a:buNone/>
            </a:pPr>
            <a:r>
              <a:rPr lang="en-US" dirty="0">
                <a:latin typeface="Verdana" panose="020B0604030504040204" pitchFamily="34" charset="0"/>
                <a:ea typeface="Verdana" panose="020B0604030504040204" pitchFamily="34" charset="0"/>
              </a:rPr>
              <a:t>Let’s wrap up our introductory exploration of these concepts by watching </a:t>
            </a:r>
            <a:r>
              <a:rPr lang="en-US" i="1" dirty="0">
                <a:latin typeface="Verdana" panose="020B0604030504040204" pitchFamily="34" charset="0"/>
                <a:ea typeface="Verdana" panose="020B0604030504040204" pitchFamily="34" charset="0"/>
              </a:rPr>
              <a:t>Crash Course Geography</a:t>
            </a:r>
            <a:r>
              <a:rPr lang="en-US" dirty="0">
                <a:latin typeface="Verdana" panose="020B0604030504040204" pitchFamily="34" charset="0"/>
                <a:ea typeface="Verdana" panose="020B0604030504040204" pitchFamily="34" charset="0"/>
              </a:rPr>
              <a:t>’s “Race, Ethnicity, and the Cultural Landscape” to get a look at one discipline’s approach to applying these topics.</a:t>
            </a:r>
          </a:p>
          <a:p>
            <a:pPr marL="0" indent="0">
              <a:spcAft>
                <a:spcPts val="0"/>
              </a:spcAft>
              <a:buNone/>
            </a:pPr>
            <a:endParaRPr lang="en-US" dirty="0">
              <a:latin typeface="Verdana" panose="020B0604030504040204" pitchFamily="34" charset="0"/>
              <a:ea typeface="Verdana" panose="020B0604030504040204" pitchFamily="34" charset="0"/>
            </a:endParaRPr>
          </a:p>
          <a:p>
            <a:pPr marL="0" indent="0">
              <a:spcAft>
                <a:spcPts val="0"/>
              </a:spcAft>
              <a:buNone/>
            </a:pPr>
            <a:r>
              <a:rPr lang="en-US" dirty="0">
                <a:latin typeface="Verdana" panose="020B0604030504040204" pitchFamily="34" charset="0"/>
                <a:ea typeface="Verdana" panose="020B0604030504040204" pitchFamily="34" charset="0"/>
                <a:hlinkClick r:id="rId2"/>
              </a:rPr>
              <a:t>https://www.youtube.com/watch?v=lVGJxaogu5A</a:t>
            </a:r>
            <a:r>
              <a:rPr lang="en-US" dirty="0">
                <a:latin typeface="Verdana" panose="020B0604030504040204" pitchFamily="34" charset="0"/>
                <a:ea typeface="Verdana" panose="020B0604030504040204" pitchFamily="34" charset="0"/>
              </a:rPr>
              <a:t> </a:t>
            </a:r>
          </a:p>
        </p:txBody>
      </p:sp>
    </p:spTree>
    <p:extLst>
      <p:ext uri="{BB962C8B-B14F-4D97-AF65-F5344CB8AC3E}">
        <p14:creationId xmlns:p14="http://schemas.microsoft.com/office/powerpoint/2010/main" val="5441059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237AD-897B-4727-BE74-F6A0FFA9281D}"/>
              </a:ext>
            </a:extLst>
          </p:cNvPr>
          <p:cNvSpPr>
            <a:spLocks noGrp="1"/>
          </p:cNvSpPr>
          <p:nvPr>
            <p:ph type="title"/>
          </p:nvPr>
        </p:nvSpPr>
        <p:spPr/>
        <p:txBody>
          <a:bodyPr>
            <a:normAutofit/>
          </a:bodyPr>
          <a:lstStyle/>
          <a:p>
            <a:r>
              <a:rPr lang="en-US" sz="5400" dirty="0"/>
              <a:t>REFLECT</a:t>
            </a:r>
          </a:p>
        </p:txBody>
      </p:sp>
      <p:sp>
        <p:nvSpPr>
          <p:cNvPr id="3" name="Content Placeholder 2">
            <a:extLst>
              <a:ext uri="{FF2B5EF4-FFF2-40B4-BE49-F238E27FC236}">
                <a16:creationId xmlns:a16="http://schemas.microsoft.com/office/drawing/2014/main" id="{1EAB4941-F591-4CEF-A7E8-C6310752C1E5}"/>
              </a:ext>
            </a:extLst>
          </p:cNvPr>
          <p:cNvSpPr>
            <a:spLocks noGrp="1"/>
          </p:cNvSpPr>
          <p:nvPr>
            <p:ph idx="1"/>
          </p:nvPr>
        </p:nvSpPr>
        <p:spPr/>
        <p:txBody>
          <a:bodyPr>
            <a:normAutofit fontScale="92500" lnSpcReduction="10000"/>
          </a:bodyPr>
          <a:lstStyle/>
          <a:p>
            <a:pPr marL="0" indent="0">
              <a:buNone/>
            </a:pPr>
            <a:endParaRPr lang="en-US" sz="2800" dirty="0"/>
          </a:p>
          <a:p>
            <a:pPr marL="0" indent="0">
              <a:buNone/>
            </a:pPr>
            <a:r>
              <a:rPr lang="en-US" sz="4000" dirty="0">
                <a:solidFill>
                  <a:schemeClr val="accent2">
                    <a:lumMod val="75000"/>
                  </a:schemeClr>
                </a:solidFill>
              </a:rPr>
              <a:t>When I say “migration” you say…</a:t>
            </a:r>
          </a:p>
          <a:p>
            <a:pPr marL="0" indent="0">
              <a:buNone/>
            </a:pPr>
            <a:endParaRPr lang="en-US" sz="4000" dirty="0">
              <a:solidFill>
                <a:schemeClr val="accent2">
                  <a:lumMod val="75000"/>
                </a:schemeClr>
              </a:solidFill>
            </a:endParaRPr>
          </a:p>
          <a:p>
            <a:pPr marL="0" indent="0">
              <a:buNone/>
            </a:pPr>
            <a:r>
              <a:rPr lang="en-US" sz="2800" dirty="0"/>
              <a:t>…what?  What does “migration” mean to you as a concept?</a:t>
            </a:r>
          </a:p>
          <a:p>
            <a:pPr marL="0" indent="0">
              <a:buNone/>
            </a:pPr>
            <a:endParaRPr lang="en-US" sz="2800" dirty="0"/>
          </a:p>
          <a:p>
            <a:pPr marL="0" indent="0">
              <a:buNone/>
            </a:pPr>
            <a:r>
              <a:rPr lang="en-US" sz="2800" dirty="0"/>
              <a:t>…my experience or my family’s experience of migration has been ______.</a:t>
            </a:r>
          </a:p>
          <a:p>
            <a:pPr marL="0" indent="0">
              <a:buNone/>
            </a:pPr>
            <a:endParaRPr lang="en-US" sz="2800" dirty="0"/>
          </a:p>
          <a:p>
            <a:pPr marL="0" indent="0">
              <a:buNone/>
            </a:pPr>
            <a:endParaRPr lang="en-US" sz="2800"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2166442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wipe(down)">
                                      <p:cBhvr>
                                        <p:cTn id="7" dur="500"/>
                                        <p:tgtEl>
                                          <p:spTgt spid="3">
                                            <p:txEl>
                                              <p:pRg st="3" end="3"/>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down)">
                                      <p:cBhvr>
                                        <p:cTn id="10" dur="500"/>
                                        <p:tgtEl>
                                          <p:spTgt spid="3">
                                            <p:txEl>
                                              <p:pRg st="1" end="1"/>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Effect transition="in" filter="wipe(down)">
                                      <p:cBhvr>
                                        <p:cTn id="13"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C78BA0-692F-4E9F-A255-F8904957E211}"/>
              </a:ext>
            </a:extLst>
          </p:cNvPr>
          <p:cNvSpPr>
            <a:spLocks noGrp="1"/>
          </p:cNvSpPr>
          <p:nvPr>
            <p:ph type="title"/>
          </p:nvPr>
        </p:nvSpPr>
        <p:spPr/>
        <p:txBody>
          <a:bodyPr>
            <a:normAutofit/>
          </a:bodyPr>
          <a:lstStyle/>
          <a:p>
            <a:r>
              <a:rPr lang="en-US" sz="5400" dirty="0"/>
              <a:t>MIGRATION</a:t>
            </a:r>
          </a:p>
        </p:txBody>
      </p:sp>
      <p:sp>
        <p:nvSpPr>
          <p:cNvPr id="3" name="Content Placeholder 2">
            <a:extLst>
              <a:ext uri="{FF2B5EF4-FFF2-40B4-BE49-F238E27FC236}">
                <a16:creationId xmlns:a16="http://schemas.microsoft.com/office/drawing/2014/main" id="{3815DDE8-7CF2-4AD1-8780-21588713E8D5}"/>
              </a:ext>
            </a:extLst>
          </p:cNvPr>
          <p:cNvSpPr>
            <a:spLocks noGrp="1"/>
          </p:cNvSpPr>
          <p:nvPr>
            <p:ph idx="1"/>
          </p:nvPr>
        </p:nvSpPr>
        <p:spPr>
          <a:xfrm>
            <a:off x="581192" y="2180496"/>
            <a:ext cx="11029615" cy="4366078"/>
          </a:xfrm>
        </p:spPr>
        <p:txBody>
          <a:bodyPr>
            <a:normAutofit fontScale="92500" lnSpcReduction="10000"/>
          </a:bodyPr>
          <a:lstStyle/>
          <a:p>
            <a:pPr marL="0" indent="0">
              <a:buNone/>
            </a:pPr>
            <a:r>
              <a:rPr lang="en-US" sz="3200" dirty="0"/>
              <a:t>The term means the movement of people from one place to another – it could be from rural to urban areas, within a single country or region, or international.</a:t>
            </a:r>
          </a:p>
          <a:p>
            <a:pPr marL="0" indent="0">
              <a:buNone/>
            </a:pPr>
            <a:endParaRPr lang="en-US" sz="3200" dirty="0"/>
          </a:p>
          <a:p>
            <a:pPr marL="0" indent="0">
              <a:buNone/>
            </a:pPr>
            <a:r>
              <a:rPr lang="en-US" sz="3200" dirty="0"/>
              <a:t>Migrants may be intending to move permanently or plan to work in order to send remittances home before returning themselves.  And plans can change depending on a huge variety of factors.</a:t>
            </a:r>
          </a:p>
          <a:p>
            <a:pPr marL="0" indent="0">
              <a:buNone/>
            </a:pPr>
            <a:r>
              <a:rPr lang="en-US" sz="3200" dirty="0"/>
              <a:t>Also, migration can be voluntary or involuntary.  There is a lot to consider!</a:t>
            </a:r>
          </a:p>
        </p:txBody>
      </p:sp>
    </p:spTree>
    <p:extLst>
      <p:ext uri="{BB962C8B-B14F-4D97-AF65-F5344CB8AC3E}">
        <p14:creationId xmlns:p14="http://schemas.microsoft.com/office/powerpoint/2010/main" val="16603956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1584AB0-C315-4F69-B898-EC4696678740}"/>
              </a:ext>
            </a:extLst>
          </p:cNvPr>
          <p:cNvSpPr txBox="1"/>
          <p:nvPr/>
        </p:nvSpPr>
        <p:spPr>
          <a:xfrm>
            <a:off x="864781" y="895721"/>
            <a:ext cx="7109639" cy="5755422"/>
          </a:xfrm>
          <a:prstGeom prst="rect">
            <a:avLst/>
          </a:prstGeom>
          <a:noFill/>
        </p:spPr>
        <p:txBody>
          <a:bodyPr wrap="square" rtlCol="0">
            <a:spAutoFit/>
          </a:bodyPr>
          <a:lstStyle/>
          <a:p>
            <a:r>
              <a:rPr lang="en-US" sz="4800" dirty="0">
                <a:latin typeface="Verdana" panose="020B0604030504040204" pitchFamily="34" charset="0"/>
                <a:ea typeface="Verdana" panose="020B0604030504040204" pitchFamily="34" charset="0"/>
              </a:rPr>
              <a:t>Brainstorm with your neighbor:</a:t>
            </a:r>
          </a:p>
          <a:p>
            <a:endParaRPr lang="en-US" sz="4800" dirty="0">
              <a:latin typeface="Verdana" panose="020B0604030504040204" pitchFamily="34" charset="0"/>
              <a:ea typeface="Verdana" panose="020B0604030504040204" pitchFamily="34" charset="0"/>
            </a:endParaRPr>
          </a:p>
          <a:p>
            <a:r>
              <a:rPr lang="en-US" sz="4800" dirty="0">
                <a:latin typeface="Verdana" panose="020B0604030504040204" pitchFamily="34" charset="0"/>
                <a:ea typeface="Verdana" panose="020B0604030504040204" pitchFamily="34" charset="0"/>
              </a:rPr>
              <a:t>Why do people migrate?</a:t>
            </a:r>
          </a:p>
          <a:p>
            <a:endParaRPr lang="en-US" sz="4800" dirty="0">
              <a:latin typeface="Verdana" panose="020B0604030504040204" pitchFamily="34" charset="0"/>
              <a:ea typeface="Verdana" panose="020B0604030504040204" pitchFamily="34" charset="0"/>
            </a:endParaRPr>
          </a:p>
          <a:p>
            <a:r>
              <a:rPr lang="en-US" sz="4000" dirty="0">
                <a:latin typeface="Verdana" panose="020B0604030504040204" pitchFamily="34" charset="0"/>
                <a:ea typeface="Verdana" panose="020B0604030504040204" pitchFamily="34" charset="0"/>
              </a:rPr>
              <a:t>List as many possible factors as you can.</a:t>
            </a:r>
          </a:p>
        </p:txBody>
      </p:sp>
      <p:pic>
        <p:nvPicPr>
          <p:cNvPr id="5" name="Graphic 4" descr="Venn diagram">
            <a:extLst>
              <a:ext uri="{FF2B5EF4-FFF2-40B4-BE49-F238E27FC236}">
                <a16:creationId xmlns:a16="http://schemas.microsoft.com/office/drawing/2014/main" id="{BCCF3187-29DF-442D-A9FD-DA9623F9486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974420" y="1496142"/>
            <a:ext cx="3638404" cy="3638404"/>
          </a:xfrm>
          <a:prstGeom prst="rect">
            <a:avLst/>
          </a:prstGeom>
        </p:spPr>
      </p:pic>
    </p:spTree>
    <p:extLst>
      <p:ext uri="{BB962C8B-B14F-4D97-AF65-F5344CB8AC3E}">
        <p14:creationId xmlns:p14="http://schemas.microsoft.com/office/powerpoint/2010/main" val="35280410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630F86-0371-4FBC-807C-A48A9B27B722}"/>
              </a:ext>
            </a:extLst>
          </p:cNvPr>
          <p:cNvSpPr>
            <a:spLocks noGrp="1"/>
          </p:cNvSpPr>
          <p:nvPr>
            <p:ph type="title"/>
          </p:nvPr>
        </p:nvSpPr>
        <p:spPr/>
        <p:txBody>
          <a:bodyPr>
            <a:normAutofit/>
          </a:bodyPr>
          <a:lstStyle/>
          <a:p>
            <a:r>
              <a:rPr lang="en-US" sz="4400" dirty="0"/>
              <a:t>Push and Pull Factors</a:t>
            </a:r>
          </a:p>
        </p:txBody>
      </p:sp>
      <p:sp>
        <p:nvSpPr>
          <p:cNvPr id="3" name="Content Placeholder 2">
            <a:extLst>
              <a:ext uri="{FF2B5EF4-FFF2-40B4-BE49-F238E27FC236}">
                <a16:creationId xmlns:a16="http://schemas.microsoft.com/office/drawing/2014/main" id="{92223EC7-BD06-4FB3-83D5-2AED05754355}"/>
              </a:ext>
            </a:extLst>
          </p:cNvPr>
          <p:cNvSpPr>
            <a:spLocks noGrp="1"/>
          </p:cNvSpPr>
          <p:nvPr>
            <p:ph idx="1"/>
          </p:nvPr>
        </p:nvSpPr>
        <p:spPr/>
        <p:txBody>
          <a:bodyPr>
            <a:normAutofit/>
          </a:bodyPr>
          <a:lstStyle/>
          <a:p>
            <a:r>
              <a:rPr lang="en-US" sz="3600" dirty="0"/>
              <a:t>Pull factors draw people to a place </a:t>
            </a:r>
          </a:p>
          <a:p>
            <a:r>
              <a:rPr lang="en-US" sz="3600" dirty="0"/>
              <a:t>Push factors motivate people to leave a place</a:t>
            </a:r>
          </a:p>
          <a:p>
            <a:endParaRPr lang="en-US" sz="3600" dirty="0"/>
          </a:p>
          <a:p>
            <a:pPr marL="0" indent="0">
              <a:buNone/>
            </a:pPr>
            <a:r>
              <a:rPr lang="en-US" sz="3600" dirty="0"/>
              <a:t>Label each of the factors you and your partner brainstormed as either “pull” or “push”</a:t>
            </a:r>
          </a:p>
        </p:txBody>
      </p:sp>
    </p:spTree>
    <p:extLst>
      <p:ext uri="{BB962C8B-B14F-4D97-AF65-F5344CB8AC3E}">
        <p14:creationId xmlns:p14="http://schemas.microsoft.com/office/powerpoint/2010/main" val="40624075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78E382-F174-454C-845F-CB83E5DB192F}"/>
              </a:ext>
            </a:extLst>
          </p:cNvPr>
          <p:cNvSpPr>
            <a:spLocks noGrp="1"/>
          </p:cNvSpPr>
          <p:nvPr>
            <p:ph type="title"/>
          </p:nvPr>
        </p:nvSpPr>
        <p:spPr/>
        <p:txBody>
          <a:bodyPr/>
          <a:lstStyle/>
          <a:p>
            <a:r>
              <a:rPr lang="en-US" dirty="0"/>
              <a:t>Did you  come up with each of these possibilities? </a:t>
            </a:r>
          </a:p>
        </p:txBody>
      </p:sp>
      <p:sp>
        <p:nvSpPr>
          <p:cNvPr id="4" name="Text Placeholder 3">
            <a:extLst>
              <a:ext uri="{FF2B5EF4-FFF2-40B4-BE49-F238E27FC236}">
                <a16:creationId xmlns:a16="http://schemas.microsoft.com/office/drawing/2014/main" id="{A6CC0A6E-0514-4EAA-ACEC-4DEF1F622A18}"/>
              </a:ext>
            </a:extLst>
          </p:cNvPr>
          <p:cNvSpPr>
            <a:spLocks noGrp="1"/>
          </p:cNvSpPr>
          <p:nvPr>
            <p:ph type="body" idx="1"/>
          </p:nvPr>
        </p:nvSpPr>
        <p:spPr/>
        <p:txBody>
          <a:bodyPr/>
          <a:lstStyle/>
          <a:p>
            <a:pPr algn="ctr"/>
            <a:r>
              <a:rPr lang="en-US" sz="3200" dirty="0"/>
              <a:t>PULL</a:t>
            </a:r>
          </a:p>
        </p:txBody>
      </p:sp>
      <p:sp>
        <p:nvSpPr>
          <p:cNvPr id="5" name="Content Placeholder 4">
            <a:extLst>
              <a:ext uri="{FF2B5EF4-FFF2-40B4-BE49-F238E27FC236}">
                <a16:creationId xmlns:a16="http://schemas.microsoft.com/office/drawing/2014/main" id="{BE86DF0B-A151-4274-B970-58C455DC374C}"/>
              </a:ext>
            </a:extLst>
          </p:cNvPr>
          <p:cNvSpPr>
            <a:spLocks noGrp="1"/>
          </p:cNvSpPr>
          <p:nvPr>
            <p:ph sz="half" idx="2"/>
          </p:nvPr>
        </p:nvSpPr>
        <p:spPr>
          <a:xfrm>
            <a:off x="581194" y="2926052"/>
            <a:ext cx="5393100" cy="3474748"/>
          </a:xfrm>
        </p:spPr>
        <p:txBody>
          <a:bodyPr>
            <a:noAutofit/>
          </a:bodyPr>
          <a:lstStyle/>
          <a:p>
            <a:r>
              <a:rPr lang="en-US" sz="2000" dirty="0"/>
              <a:t>Resources, including arable land</a:t>
            </a:r>
          </a:p>
          <a:p>
            <a:r>
              <a:rPr lang="en-US" sz="2000" dirty="0"/>
              <a:t>Desirable climate</a:t>
            </a:r>
          </a:p>
          <a:p>
            <a:r>
              <a:rPr lang="en-US" sz="2000" dirty="0"/>
              <a:t>Health care resources</a:t>
            </a:r>
          </a:p>
          <a:p>
            <a:r>
              <a:rPr lang="en-US" sz="2000" dirty="0"/>
              <a:t>Economic opportunities</a:t>
            </a:r>
          </a:p>
          <a:p>
            <a:r>
              <a:rPr lang="en-US" sz="2000" dirty="0"/>
              <a:t>Connectivity – geographical and technological</a:t>
            </a:r>
          </a:p>
          <a:p>
            <a:r>
              <a:rPr lang="en-US" sz="2000" dirty="0"/>
              <a:t>Greater personal freedom, including religious</a:t>
            </a:r>
          </a:p>
          <a:p>
            <a:r>
              <a:rPr lang="en-US" sz="2000" dirty="0"/>
              <a:t>Reunite with friends or family</a:t>
            </a:r>
          </a:p>
          <a:p>
            <a:r>
              <a:rPr lang="en-US" sz="2000" dirty="0"/>
              <a:t>Educational opportunities </a:t>
            </a:r>
          </a:p>
        </p:txBody>
      </p:sp>
      <p:sp>
        <p:nvSpPr>
          <p:cNvPr id="6" name="Text Placeholder 5">
            <a:extLst>
              <a:ext uri="{FF2B5EF4-FFF2-40B4-BE49-F238E27FC236}">
                <a16:creationId xmlns:a16="http://schemas.microsoft.com/office/drawing/2014/main" id="{E6823304-0469-4E73-9F7B-AA7519EA2AC7}"/>
              </a:ext>
            </a:extLst>
          </p:cNvPr>
          <p:cNvSpPr>
            <a:spLocks noGrp="1"/>
          </p:cNvSpPr>
          <p:nvPr>
            <p:ph type="body" sz="quarter" idx="3"/>
          </p:nvPr>
        </p:nvSpPr>
        <p:spPr/>
        <p:txBody>
          <a:bodyPr/>
          <a:lstStyle/>
          <a:p>
            <a:pPr algn="ctr"/>
            <a:r>
              <a:rPr lang="en-US" sz="3200" dirty="0"/>
              <a:t>PUSH</a:t>
            </a:r>
          </a:p>
        </p:txBody>
      </p:sp>
      <p:sp>
        <p:nvSpPr>
          <p:cNvPr id="7" name="Content Placeholder 6">
            <a:extLst>
              <a:ext uri="{FF2B5EF4-FFF2-40B4-BE49-F238E27FC236}">
                <a16:creationId xmlns:a16="http://schemas.microsoft.com/office/drawing/2014/main" id="{656E260A-8C58-42BD-AA1A-B38D70C6964E}"/>
              </a:ext>
            </a:extLst>
          </p:cNvPr>
          <p:cNvSpPr>
            <a:spLocks noGrp="1"/>
          </p:cNvSpPr>
          <p:nvPr>
            <p:ph sz="quarter" idx="4"/>
          </p:nvPr>
        </p:nvSpPr>
        <p:spPr>
          <a:xfrm>
            <a:off x="6217709" y="2926052"/>
            <a:ext cx="5393100" cy="3474748"/>
          </a:xfrm>
        </p:spPr>
        <p:txBody>
          <a:bodyPr>
            <a:normAutofit fontScale="92500" lnSpcReduction="20000"/>
          </a:bodyPr>
          <a:lstStyle/>
          <a:p>
            <a:r>
              <a:rPr lang="en-US" sz="3000" dirty="0"/>
              <a:t>War or other threats of violence</a:t>
            </a:r>
          </a:p>
          <a:p>
            <a:r>
              <a:rPr lang="en-US" sz="3000" dirty="0"/>
              <a:t>Lack of needed resources </a:t>
            </a:r>
          </a:p>
          <a:p>
            <a:r>
              <a:rPr lang="en-US" sz="3000" dirty="0"/>
              <a:t>Pollution</a:t>
            </a:r>
          </a:p>
          <a:p>
            <a:r>
              <a:rPr lang="en-US" sz="3000" dirty="0"/>
              <a:t>Undesirable climate</a:t>
            </a:r>
          </a:p>
          <a:p>
            <a:r>
              <a:rPr lang="en-US" sz="3000" dirty="0"/>
              <a:t>Lack of employment opportunities </a:t>
            </a:r>
          </a:p>
          <a:p>
            <a:r>
              <a:rPr lang="en-US" sz="3000" dirty="0"/>
              <a:t>Social or political oppression </a:t>
            </a:r>
          </a:p>
          <a:p>
            <a:endParaRPr lang="en-US" dirty="0"/>
          </a:p>
        </p:txBody>
      </p:sp>
    </p:spTree>
    <p:extLst>
      <p:ext uri="{BB962C8B-B14F-4D97-AF65-F5344CB8AC3E}">
        <p14:creationId xmlns:p14="http://schemas.microsoft.com/office/powerpoint/2010/main" val="12459752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8A75F-8126-4F9F-80A3-F5C9D8D72214}"/>
              </a:ext>
            </a:extLst>
          </p:cNvPr>
          <p:cNvSpPr>
            <a:spLocks noGrp="1"/>
          </p:cNvSpPr>
          <p:nvPr>
            <p:ph type="title"/>
          </p:nvPr>
        </p:nvSpPr>
        <p:spPr/>
        <p:txBody>
          <a:bodyPr/>
          <a:lstStyle/>
          <a:p>
            <a:r>
              <a:rPr lang="en-US" dirty="0"/>
              <a:t>Things to Know about South Asian Migration </a:t>
            </a:r>
          </a:p>
        </p:txBody>
      </p:sp>
      <p:sp>
        <p:nvSpPr>
          <p:cNvPr id="3" name="Content Placeholder 2">
            <a:extLst>
              <a:ext uri="{FF2B5EF4-FFF2-40B4-BE49-F238E27FC236}">
                <a16:creationId xmlns:a16="http://schemas.microsoft.com/office/drawing/2014/main" id="{08030E5E-546B-48F4-AAFF-304D5B415A6A}"/>
              </a:ext>
            </a:extLst>
          </p:cNvPr>
          <p:cNvSpPr>
            <a:spLocks noGrp="1"/>
          </p:cNvSpPr>
          <p:nvPr>
            <p:ph idx="1"/>
          </p:nvPr>
        </p:nvSpPr>
        <p:spPr>
          <a:xfrm>
            <a:off x="581192" y="2180496"/>
            <a:ext cx="11029615" cy="4411690"/>
          </a:xfrm>
        </p:spPr>
        <p:txBody>
          <a:bodyPr>
            <a:normAutofit fontScale="40000" lnSpcReduction="20000"/>
          </a:bodyPr>
          <a:lstStyle/>
          <a:p>
            <a:r>
              <a:rPr lang="en-US" sz="4500" dirty="0"/>
              <a:t>According to the 2020 </a:t>
            </a:r>
            <a:r>
              <a:rPr lang="en-US" sz="4500" i="1" dirty="0"/>
              <a:t>World Migration Report,</a:t>
            </a:r>
            <a:r>
              <a:rPr lang="en-US" sz="4500" dirty="0"/>
              <a:t> India is the world’s largest source of international migration (17.5 million Indians were living abroad)</a:t>
            </a:r>
          </a:p>
          <a:p>
            <a:r>
              <a:rPr lang="en-US" sz="4500" dirty="0"/>
              <a:t>India is the world’s top remittance recipient ($78.6 billion) – and remittances are a substantial portion of GDP in Nepal (27.3%), Pakistan (7.9%), and Sri Lanka (7.8%)</a:t>
            </a:r>
          </a:p>
          <a:p>
            <a:r>
              <a:rPr lang="en-US" sz="4500" dirty="0"/>
              <a:t>The world’s largest number of stateless persons were in Bangladesh (906,000)</a:t>
            </a:r>
          </a:p>
          <a:p>
            <a:r>
              <a:rPr lang="en-US" sz="4500" dirty="0"/>
              <a:t>There is a lot of intra-region migration in South Asia</a:t>
            </a:r>
          </a:p>
          <a:p>
            <a:r>
              <a:rPr lang="en-US" sz="4500" dirty="0"/>
              <a:t>COVID has resulted in many migrants returning to South Asia as working abroad became less tenable </a:t>
            </a:r>
          </a:p>
          <a:p>
            <a:r>
              <a:rPr lang="en-US" sz="4500" dirty="0"/>
              <a:t>Patterns of refugees seeking shelter include from Afghanistan to Pakistan and from Myanmar to Bangladesh</a:t>
            </a:r>
          </a:p>
          <a:p>
            <a:r>
              <a:rPr lang="en-US" sz="4500" dirty="0"/>
              <a:t>Natural disasters and climate change have had a significant impact on migration, a trend that is expected to increase</a:t>
            </a:r>
          </a:p>
          <a:p>
            <a:pPr marL="0" indent="0">
              <a:buNone/>
            </a:pPr>
            <a:r>
              <a:rPr lang="en-US" sz="2500" dirty="0"/>
              <a:t>Sources:</a:t>
            </a:r>
          </a:p>
          <a:p>
            <a:pPr marL="0" indent="0">
              <a:buNone/>
            </a:pPr>
            <a:r>
              <a:rPr lang="en-US" sz="2500" dirty="0"/>
              <a:t>UN’’s </a:t>
            </a:r>
            <a:r>
              <a:rPr lang="en-US" sz="2500" i="1" dirty="0"/>
              <a:t>World Migration Report 2020 </a:t>
            </a:r>
            <a:r>
              <a:rPr lang="en-US" sz="2500" dirty="0">
                <a:hlinkClick r:id="rId2"/>
              </a:rPr>
              <a:t>https://worldmigrationreport.iom.int/wmr-2020-interactive/</a:t>
            </a:r>
            <a:endParaRPr lang="en-US" sz="2500" dirty="0"/>
          </a:p>
          <a:p>
            <a:pPr marL="0" indent="0">
              <a:buNone/>
            </a:pPr>
            <a:r>
              <a:rPr lang="en-US" sz="2500" dirty="0"/>
              <a:t>Migration Data Portal </a:t>
            </a:r>
            <a:r>
              <a:rPr lang="en-US" sz="2500" dirty="0">
                <a:hlinkClick r:id="rId3"/>
              </a:rPr>
              <a:t>https://www.migrationdataportal.org/regional-data-overview/southern-asia</a:t>
            </a:r>
            <a:r>
              <a:rPr lang="en-US" sz="2500" dirty="0"/>
              <a:t> </a:t>
            </a:r>
          </a:p>
          <a:p>
            <a:pPr marL="0" indent="0">
              <a:buNone/>
            </a:pPr>
            <a:endParaRPr lang="en-US" sz="2800" i="1" dirty="0"/>
          </a:p>
          <a:p>
            <a:endParaRPr lang="en-US" dirty="0"/>
          </a:p>
        </p:txBody>
      </p:sp>
    </p:spTree>
    <p:extLst>
      <p:ext uri="{BB962C8B-B14F-4D97-AF65-F5344CB8AC3E}">
        <p14:creationId xmlns:p14="http://schemas.microsoft.com/office/powerpoint/2010/main" val="36797859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1A2C0D-31AF-4F8D-BBB7-0A0AC56B2665}"/>
              </a:ext>
            </a:extLst>
          </p:cNvPr>
          <p:cNvSpPr>
            <a:spLocks noGrp="1"/>
          </p:cNvSpPr>
          <p:nvPr>
            <p:ph type="title"/>
          </p:nvPr>
        </p:nvSpPr>
        <p:spPr/>
        <p:txBody>
          <a:bodyPr>
            <a:normAutofit/>
          </a:bodyPr>
          <a:lstStyle/>
          <a:p>
            <a:r>
              <a:rPr lang="en-US" sz="4400" dirty="0"/>
              <a:t>Cultural Diffusion</a:t>
            </a:r>
          </a:p>
        </p:txBody>
      </p:sp>
      <p:sp>
        <p:nvSpPr>
          <p:cNvPr id="5" name="Content Placeholder 4">
            <a:extLst>
              <a:ext uri="{FF2B5EF4-FFF2-40B4-BE49-F238E27FC236}">
                <a16:creationId xmlns:a16="http://schemas.microsoft.com/office/drawing/2014/main" id="{7A3E4910-2086-43EA-A7F7-6ADB6B285C2F}"/>
              </a:ext>
            </a:extLst>
          </p:cNvPr>
          <p:cNvSpPr>
            <a:spLocks noGrp="1"/>
          </p:cNvSpPr>
          <p:nvPr>
            <p:ph idx="1"/>
          </p:nvPr>
        </p:nvSpPr>
        <p:spPr>
          <a:xfrm>
            <a:off x="581192" y="2180496"/>
            <a:ext cx="11029615" cy="4305364"/>
          </a:xfrm>
        </p:spPr>
        <p:txBody>
          <a:bodyPr>
            <a:normAutofit lnSpcReduction="10000"/>
          </a:bodyPr>
          <a:lstStyle/>
          <a:p>
            <a:pPr marL="0" indent="0">
              <a:buNone/>
            </a:pPr>
            <a:r>
              <a:rPr lang="en-US" sz="3600" dirty="0"/>
              <a:t>The phrase means the spread of ideas, values, beliefs, technology, clothing styles, language, foods…all of those different cultural factors you learned about earlier in the course!</a:t>
            </a:r>
          </a:p>
          <a:p>
            <a:pPr marL="0" indent="0">
              <a:buNone/>
            </a:pPr>
            <a:r>
              <a:rPr lang="en-US" sz="3600" dirty="0"/>
              <a:t>Cultural diffusion can happen through the expansion of a particular country’s economic or political influence, through trade routes, through media, and of course through migration.  </a:t>
            </a:r>
          </a:p>
        </p:txBody>
      </p:sp>
    </p:spTree>
    <p:extLst>
      <p:ext uri="{BB962C8B-B14F-4D97-AF65-F5344CB8AC3E}">
        <p14:creationId xmlns:p14="http://schemas.microsoft.com/office/powerpoint/2010/main" val="14313920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1584AB0-C315-4F69-B898-EC4696678740}"/>
              </a:ext>
            </a:extLst>
          </p:cNvPr>
          <p:cNvSpPr txBox="1"/>
          <p:nvPr/>
        </p:nvSpPr>
        <p:spPr>
          <a:xfrm>
            <a:off x="5658677" y="927650"/>
            <a:ext cx="5897217" cy="5940088"/>
          </a:xfrm>
          <a:prstGeom prst="rect">
            <a:avLst/>
          </a:prstGeom>
          <a:noFill/>
        </p:spPr>
        <p:txBody>
          <a:bodyPr wrap="square" rtlCol="0">
            <a:spAutoFit/>
          </a:bodyPr>
          <a:lstStyle/>
          <a:p>
            <a:r>
              <a:rPr lang="en-US" sz="3600" dirty="0">
                <a:latin typeface="Verdana" panose="020B0604030504040204" pitchFamily="34" charset="0"/>
                <a:ea typeface="Verdana" panose="020B0604030504040204" pitchFamily="34" charset="0"/>
              </a:rPr>
              <a:t>Brainstorm with your neighbor:</a:t>
            </a:r>
          </a:p>
          <a:p>
            <a:endParaRPr lang="en-US" sz="3600" dirty="0">
              <a:latin typeface="Verdana" panose="020B0604030504040204" pitchFamily="34" charset="0"/>
              <a:ea typeface="Verdana" panose="020B0604030504040204" pitchFamily="34" charset="0"/>
            </a:endParaRPr>
          </a:p>
          <a:p>
            <a:r>
              <a:rPr lang="en-US" sz="3600" dirty="0">
                <a:latin typeface="Verdana" panose="020B0604030504040204" pitchFamily="34" charset="0"/>
                <a:ea typeface="Verdana" panose="020B0604030504040204" pitchFamily="34" charset="0"/>
              </a:rPr>
              <a:t>Which forms of culture can you think of that have diffused from South Asia?</a:t>
            </a:r>
          </a:p>
          <a:p>
            <a:endParaRPr lang="en-US" sz="3600" dirty="0">
              <a:latin typeface="Verdana" panose="020B0604030504040204" pitchFamily="34" charset="0"/>
              <a:ea typeface="Verdana" panose="020B0604030504040204" pitchFamily="34" charset="0"/>
            </a:endParaRPr>
          </a:p>
          <a:p>
            <a:r>
              <a:rPr lang="en-US" sz="2800" dirty="0">
                <a:latin typeface="Verdana" panose="020B0604030504040204" pitchFamily="34" charset="0"/>
                <a:ea typeface="Verdana" panose="020B0604030504040204" pitchFamily="34" charset="0"/>
              </a:rPr>
              <a:t>List as many possibilities as you can.</a:t>
            </a:r>
          </a:p>
          <a:p>
            <a:endParaRPr lang="en-US" sz="3600" dirty="0">
              <a:latin typeface="Verdana" panose="020B0604030504040204" pitchFamily="34" charset="0"/>
              <a:ea typeface="Verdana" panose="020B0604030504040204" pitchFamily="34" charset="0"/>
            </a:endParaRPr>
          </a:p>
        </p:txBody>
      </p:sp>
      <p:pic>
        <p:nvPicPr>
          <p:cNvPr id="3" name="Graphic 2" descr="Network">
            <a:extLst>
              <a:ext uri="{FF2B5EF4-FFF2-40B4-BE49-F238E27FC236}">
                <a16:creationId xmlns:a16="http://schemas.microsoft.com/office/drawing/2014/main" id="{38E402FB-8A3D-4B92-8FC6-5BD14AF04FD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4400" y="1452230"/>
            <a:ext cx="3953539" cy="3953539"/>
          </a:xfrm>
          <a:prstGeom prst="rect">
            <a:avLst/>
          </a:prstGeom>
        </p:spPr>
      </p:pic>
    </p:spTree>
    <p:extLst>
      <p:ext uri="{BB962C8B-B14F-4D97-AF65-F5344CB8AC3E}">
        <p14:creationId xmlns:p14="http://schemas.microsoft.com/office/powerpoint/2010/main" val="105765223"/>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docProps/app.xml><?xml version="1.0" encoding="utf-8"?>
<Properties xmlns="http://schemas.openxmlformats.org/officeDocument/2006/extended-properties" xmlns:vt="http://schemas.openxmlformats.org/officeDocument/2006/docPropsVTypes">
  <Template>TM03457464[[fn=Dividend]]</Template>
  <TotalTime>5690</TotalTime>
  <Words>863</Words>
  <Application>Microsoft Office PowerPoint</Application>
  <PresentationFormat>Widescreen</PresentationFormat>
  <Paragraphs>101</Paragraphs>
  <Slides>14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Gill Sans MT</vt:lpstr>
      <vt:lpstr>Verdana</vt:lpstr>
      <vt:lpstr>Wingdings 2</vt:lpstr>
      <vt:lpstr>Dividend</vt:lpstr>
      <vt:lpstr>Unit 3:  Diffusion of people and Cultures</vt:lpstr>
      <vt:lpstr>REFLECT</vt:lpstr>
      <vt:lpstr>MIGRATION</vt:lpstr>
      <vt:lpstr>PowerPoint Presentation</vt:lpstr>
      <vt:lpstr>Push and Pull Factors</vt:lpstr>
      <vt:lpstr>Did you  come up with each of these possibilities? </vt:lpstr>
      <vt:lpstr>Things to Know about South Asian Migration </vt:lpstr>
      <vt:lpstr>Cultural Diffusion</vt:lpstr>
      <vt:lpstr>PowerPoint Presentation</vt:lpstr>
      <vt:lpstr>Examples of Cultural Diffusion from South Asia:</vt:lpstr>
      <vt:lpstr>Examples of Cultural Diffusion from South Asia</vt:lpstr>
      <vt:lpstr>Labor and Migration from South Asia Source: Migration Data Portal</vt:lpstr>
      <vt:lpstr>Map of Major South Asian Flows</vt:lpstr>
      <vt:lpstr>The Human Geographer’s Approach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1:  South Asia as region</dc:title>
  <dc:creator>Heilman, Rachel    IHS - Staff</dc:creator>
  <cp:lastModifiedBy>Heilman, Rachel    IHS - Staff</cp:lastModifiedBy>
  <cp:revision>54</cp:revision>
  <dcterms:created xsi:type="dcterms:W3CDTF">2021-08-01T17:30:05Z</dcterms:created>
  <dcterms:modified xsi:type="dcterms:W3CDTF">2022-02-27T01:07:01Z</dcterms:modified>
</cp:coreProperties>
</file>