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7" r:id="rId3"/>
    <p:sldId id="266" r:id="rId4"/>
    <p:sldId id="268" r:id="rId5"/>
    <p:sldId id="269" r:id="rId6"/>
    <p:sldId id="261" r:id="rId7"/>
    <p:sldId id="270" r:id="rId8"/>
    <p:sldId id="271" r:id="rId9"/>
    <p:sldId id="272" r:id="rId10"/>
    <p:sldId id="273" r:id="rId11"/>
    <p:sldId id="25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2/25/2022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2/25/2022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2/25/2022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2/25/2022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2/25/2022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chrome-extension://efaidnbmnnnibpcajpcglclefindmkaj/viewer.html?pdfurl=https%3A%2F%2Fwww.constituteproject.org%2Fconstitution%2FNepal_2015.pdf"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s://open.lib.umn.edu/communication/chapter/8-1-foundations-of-culture-and-identity/"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mBDULN6Jtn0"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D0E83-0404-4B41-AEBA-05B7A82D1ADF}"/>
              </a:ext>
            </a:extLst>
          </p:cNvPr>
          <p:cNvSpPr>
            <a:spLocks noGrp="1"/>
          </p:cNvSpPr>
          <p:nvPr>
            <p:ph type="ctrTitle"/>
          </p:nvPr>
        </p:nvSpPr>
        <p:spPr/>
        <p:txBody>
          <a:bodyPr/>
          <a:lstStyle/>
          <a:p>
            <a:r>
              <a:rPr lang="en-US" dirty="0"/>
              <a:t>Unit 2:  Identities in south Asia </a:t>
            </a:r>
          </a:p>
        </p:txBody>
      </p:sp>
      <p:sp>
        <p:nvSpPr>
          <p:cNvPr id="3" name="Subtitle 2">
            <a:extLst>
              <a:ext uri="{FF2B5EF4-FFF2-40B4-BE49-F238E27FC236}">
                <a16:creationId xmlns:a16="http://schemas.microsoft.com/office/drawing/2014/main" id="{01D25482-D893-4525-B428-9387A30B43AB}"/>
              </a:ext>
            </a:extLst>
          </p:cNvPr>
          <p:cNvSpPr>
            <a:spLocks noGrp="1"/>
          </p:cNvSpPr>
          <p:nvPr>
            <p:ph type="subTitle" idx="1"/>
          </p:nvPr>
        </p:nvSpPr>
        <p:spPr/>
        <p:txBody>
          <a:bodyPr>
            <a:normAutofit fontScale="62500" lnSpcReduction="20000"/>
          </a:bodyPr>
          <a:lstStyle/>
          <a:p>
            <a:r>
              <a:rPr lang="en-US" b="1" dirty="0"/>
              <a:t>India and south Asia:  From area studies to ethnic studies</a:t>
            </a:r>
          </a:p>
          <a:p>
            <a:r>
              <a:rPr lang="en-US" dirty="0"/>
              <a:t>Developed by Rachel Heilman (Issaquah High School) with support from the South Asia Center at the University of Washington with funding from the U.S. Department of Education National Resource Centers Program.</a:t>
            </a:r>
            <a:endParaRPr lang="en-US" b="1" dirty="0"/>
          </a:p>
        </p:txBody>
      </p:sp>
      <p:sp>
        <p:nvSpPr>
          <p:cNvPr id="4" name="Rectangle 3">
            <a:extLst>
              <a:ext uri="{FF2B5EF4-FFF2-40B4-BE49-F238E27FC236}">
                <a16:creationId xmlns:a16="http://schemas.microsoft.com/office/drawing/2014/main" id="{C22FCC8D-28C6-43A4-A467-04E2E0A1B78F}"/>
              </a:ext>
            </a:extLst>
          </p:cNvPr>
          <p:cNvSpPr/>
          <p:nvPr/>
        </p:nvSpPr>
        <p:spPr>
          <a:xfrm>
            <a:off x="-65232" y="3879372"/>
            <a:ext cx="12322464" cy="1323439"/>
          </a:xfrm>
          <a:prstGeom prst="rect">
            <a:avLst/>
          </a:prstGeom>
          <a:noFill/>
        </p:spPr>
        <p:txBody>
          <a:bodyPr wrap="square" lIns="91440" tIns="45720" rIns="91440" bIns="45720">
            <a:spAutoFit/>
          </a:bodyPr>
          <a:lstStyle/>
          <a:p>
            <a:pPr algn="ctr"/>
            <a:r>
              <a:rPr lang="en-US" sz="8000" b="1" cap="none" spc="0" dirty="0">
                <a:ln w="6600">
                  <a:solidFill>
                    <a:schemeClr val="accent2"/>
                  </a:solidFill>
                  <a:prstDash val="solid"/>
                </a:ln>
                <a:solidFill>
                  <a:srgbClr val="FFFFFF"/>
                </a:solidFill>
                <a:effectLst>
                  <a:outerShdw dist="38100" dir="2700000" algn="tl" rotWithShape="0">
                    <a:schemeClr val="accent2"/>
                  </a:outerShdw>
                </a:effectLst>
              </a:rPr>
              <a:t>Identities</a:t>
            </a:r>
          </a:p>
        </p:txBody>
      </p:sp>
    </p:spTree>
    <p:extLst>
      <p:ext uri="{BB962C8B-B14F-4D97-AF65-F5344CB8AC3E}">
        <p14:creationId xmlns:p14="http://schemas.microsoft.com/office/powerpoint/2010/main" val="557985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02870-403D-4039-BCD0-63F28361D0B8}"/>
              </a:ext>
            </a:extLst>
          </p:cNvPr>
          <p:cNvSpPr>
            <a:spLocks noGrp="1"/>
          </p:cNvSpPr>
          <p:nvPr>
            <p:ph type="title"/>
          </p:nvPr>
        </p:nvSpPr>
        <p:spPr>
          <a:xfrm>
            <a:off x="581192" y="854075"/>
            <a:ext cx="11029616" cy="988332"/>
          </a:xfrm>
        </p:spPr>
        <p:txBody>
          <a:bodyPr>
            <a:normAutofit fontScale="90000"/>
          </a:bodyPr>
          <a:lstStyle/>
          <a:p>
            <a:r>
              <a:rPr lang="en-US" dirty="0"/>
              <a:t>What does this section of Nepal’s new 2015 constitution tell you about Nepalese national identity?  </a:t>
            </a:r>
            <a:br>
              <a:rPr lang="en-US" dirty="0"/>
            </a:br>
            <a:r>
              <a:rPr lang="en-US" dirty="0"/>
              <a:t>What does it </a:t>
            </a:r>
            <a:r>
              <a:rPr lang="en-US" b="1" dirty="0"/>
              <a:t>not </a:t>
            </a:r>
            <a:r>
              <a:rPr lang="en-US" dirty="0"/>
              <a:t>tell you?</a:t>
            </a:r>
          </a:p>
        </p:txBody>
      </p:sp>
      <p:sp>
        <p:nvSpPr>
          <p:cNvPr id="5" name="Content Placeholder 2">
            <a:extLst>
              <a:ext uri="{FF2B5EF4-FFF2-40B4-BE49-F238E27FC236}">
                <a16:creationId xmlns:a16="http://schemas.microsoft.com/office/drawing/2014/main" id="{197F187E-3AFE-4007-ADAA-5DFB90C2FADD}"/>
              </a:ext>
            </a:extLst>
          </p:cNvPr>
          <p:cNvSpPr>
            <a:spLocks noGrp="1"/>
          </p:cNvSpPr>
          <p:nvPr>
            <p:ph sz="half" idx="2"/>
          </p:nvPr>
        </p:nvSpPr>
        <p:spPr>
          <a:xfrm flipH="1">
            <a:off x="238125" y="2227263"/>
            <a:ext cx="11372850" cy="3776662"/>
          </a:xfrm>
        </p:spPr>
        <p:txBody>
          <a:bodyPr>
            <a:normAutofit/>
          </a:bodyPr>
          <a:lstStyle/>
          <a:p>
            <a:pPr marL="0" indent="0">
              <a:buNone/>
            </a:pPr>
            <a:r>
              <a:rPr lang="en-US" sz="3200" dirty="0"/>
              <a:t>Having multi-ethnic, multi-lingual, multi-religious, multi-cultural characteristics with common aspirations of people living in diverse geographical regions, and being committed to and united by a bond of allegiance to national independence, territorial integrity, national interest and prosperity of Nepal, all the Nepali people collectively constitute the nation.</a:t>
            </a:r>
          </a:p>
          <a:p>
            <a:pPr marL="0" indent="0">
              <a:buNone/>
            </a:pPr>
            <a:r>
              <a:rPr lang="en-US" dirty="0">
                <a:hlinkClick r:id="rId2"/>
              </a:rPr>
              <a:t>constiuteproject.org</a:t>
            </a:r>
            <a:endParaRPr lang="en-US" sz="2800" dirty="0"/>
          </a:p>
        </p:txBody>
      </p:sp>
    </p:spTree>
    <p:extLst>
      <p:ext uri="{BB962C8B-B14F-4D97-AF65-F5344CB8AC3E}">
        <p14:creationId xmlns:p14="http://schemas.microsoft.com/office/powerpoint/2010/main" val="2869201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4BEEEF-28FC-40DB-88F8-D72CE646DFB6}"/>
              </a:ext>
            </a:extLst>
          </p:cNvPr>
          <p:cNvSpPr>
            <a:spLocks noGrp="1"/>
          </p:cNvSpPr>
          <p:nvPr>
            <p:ph type="title"/>
          </p:nvPr>
        </p:nvSpPr>
        <p:spPr/>
        <p:txBody>
          <a:bodyPr/>
          <a:lstStyle/>
          <a:p>
            <a:r>
              <a:rPr lang="en-US" dirty="0"/>
              <a:t>references</a:t>
            </a:r>
          </a:p>
        </p:txBody>
      </p:sp>
      <p:sp>
        <p:nvSpPr>
          <p:cNvPr id="5" name="Content Placeholder 4">
            <a:extLst>
              <a:ext uri="{FF2B5EF4-FFF2-40B4-BE49-F238E27FC236}">
                <a16:creationId xmlns:a16="http://schemas.microsoft.com/office/drawing/2014/main" id="{C86D3E35-E244-4ECF-9982-8812FAA98D64}"/>
              </a:ext>
            </a:extLst>
          </p:cNvPr>
          <p:cNvSpPr>
            <a:spLocks noGrp="1"/>
          </p:cNvSpPr>
          <p:nvPr>
            <p:ph idx="1"/>
          </p:nvPr>
        </p:nvSpPr>
        <p:spPr/>
        <p:txBody>
          <a:bodyPr>
            <a:normAutofit/>
          </a:bodyPr>
          <a:lstStyle/>
          <a:p>
            <a:pPr marL="0" indent="0">
              <a:spcAft>
                <a:spcPts val="0"/>
              </a:spcAft>
              <a:buNone/>
            </a:pPr>
            <a:r>
              <a:rPr lang="en-US" dirty="0">
                <a:latin typeface="Verdana" panose="020B0604030504040204" pitchFamily="34" charset="0"/>
                <a:ea typeface="Verdana" panose="020B0604030504040204" pitchFamily="34" charset="0"/>
              </a:rPr>
              <a:t>Jeffrey, Craig and John </a:t>
            </a:r>
            <a:r>
              <a:rPr lang="en-US" dirty="0" err="1">
                <a:latin typeface="Verdana" panose="020B0604030504040204" pitchFamily="34" charset="0"/>
                <a:ea typeface="Verdana" panose="020B0604030504040204" pitchFamily="34" charset="0"/>
              </a:rPr>
              <a:t>Harriss</a:t>
            </a:r>
            <a:r>
              <a:rPr lang="en-US" dirty="0">
                <a:latin typeface="Verdana" panose="020B0604030504040204" pitchFamily="34" charset="0"/>
                <a:ea typeface="Verdana" panose="020B0604030504040204" pitchFamily="34" charset="0"/>
              </a:rPr>
              <a:t>. 2014. </a:t>
            </a:r>
            <a:r>
              <a:rPr lang="en-US" i="1" dirty="0">
                <a:latin typeface="Verdana" panose="020B0604030504040204" pitchFamily="34" charset="0"/>
                <a:ea typeface="Verdana" panose="020B0604030504040204" pitchFamily="34" charset="0"/>
              </a:rPr>
              <a:t>Keywords for Modern India. </a:t>
            </a:r>
            <a:r>
              <a:rPr lang="en-US" dirty="0">
                <a:latin typeface="Verdana" panose="020B0604030504040204" pitchFamily="34" charset="0"/>
                <a:ea typeface="Verdana" panose="020B0604030504040204" pitchFamily="34" charset="0"/>
              </a:rPr>
              <a:t>Oxford: </a:t>
            </a:r>
            <a:r>
              <a:rPr lang="en-US">
                <a:latin typeface="Verdana" panose="020B0604030504040204" pitchFamily="34" charset="0"/>
                <a:ea typeface="Verdana" panose="020B0604030504040204" pitchFamily="34" charset="0"/>
              </a:rPr>
              <a:t>Oxford University Press.</a:t>
            </a:r>
            <a:endParaRPr lang="en-US" dirty="0">
              <a:latin typeface="Verdana" panose="020B0604030504040204" pitchFamily="34" charset="0"/>
              <a:ea typeface="Verdana" panose="020B0604030504040204" pitchFamily="34" charset="0"/>
            </a:endParaRPr>
          </a:p>
          <a:p>
            <a:pPr marL="0" indent="0">
              <a:spcAft>
                <a:spcPts val="0"/>
              </a:spcAft>
              <a:buNone/>
            </a:pPr>
            <a:endParaRPr lang="en-US" dirty="0">
              <a:latin typeface="Verdana" panose="020B0604030504040204" pitchFamily="34" charset="0"/>
              <a:ea typeface="Verdana" panose="020B0604030504040204" pitchFamily="34" charset="0"/>
            </a:endParaRPr>
          </a:p>
          <a:p>
            <a:pPr marL="0" indent="0">
              <a:spcAft>
                <a:spcPts val="0"/>
              </a:spcAft>
              <a:buNone/>
            </a:pPr>
            <a:r>
              <a:rPr lang="en-US" dirty="0">
                <a:latin typeface="Verdana" panose="020B0604030504040204" pitchFamily="34" charset="0"/>
                <a:ea typeface="Verdana" panose="020B0604030504040204" pitchFamily="34" charset="0"/>
              </a:rPr>
              <a:t>University of Minnesota Libraries Publishing. 2013. </a:t>
            </a:r>
            <a:r>
              <a:rPr lang="en-US" i="1" dirty="0">
                <a:latin typeface="Verdana" panose="020B0604030504040204" pitchFamily="34" charset="0"/>
                <a:ea typeface="Verdana" panose="020B0604030504040204" pitchFamily="34" charset="0"/>
              </a:rPr>
              <a:t>Communication in the Real World: An Introduction to Communication Studies</a:t>
            </a:r>
            <a:r>
              <a:rPr lang="en-US" dirty="0">
                <a:latin typeface="Verdana" panose="020B0604030504040204" pitchFamily="34" charset="0"/>
                <a:ea typeface="Verdana" panose="020B0604030504040204" pitchFamily="34" charset="0"/>
              </a:rPr>
              <a:t>. </a:t>
            </a:r>
            <a:r>
              <a:rPr lang="en-US" dirty="0">
                <a:latin typeface="Verdana" panose="020B0604030504040204" pitchFamily="34" charset="0"/>
                <a:ea typeface="Verdana" panose="020B0604030504040204" pitchFamily="34" charset="0"/>
                <a:hlinkClick r:id="rId2"/>
              </a:rPr>
              <a:t>https://open.lib.umn.edu/communication/chapter/8-1-foundations-of-culture-and-identity/</a:t>
            </a:r>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44105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237AD-897B-4727-BE74-F6A0FFA9281D}"/>
              </a:ext>
            </a:extLst>
          </p:cNvPr>
          <p:cNvSpPr>
            <a:spLocks noGrp="1"/>
          </p:cNvSpPr>
          <p:nvPr>
            <p:ph type="title"/>
          </p:nvPr>
        </p:nvSpPr>
        <p:spPr/>
        <p:txBody>
          <a:bodyPr/>
          <a:lstStyle/>
          <a:p>
            <a:r>
              <a:rPr lang="en-US" dirty="0"/>
              <a:t>Who are you?</a:t>
            </a:r>
          </a:p>
        </p:txBody>
      </p:sp>
      <p:sp>
        <p:nvSpPr>
          <p:cNvPr id="3" name="Content Placeholder 2">
            <a:extLst>
              <a:ext uri="{FF2B5EF4-FFF2-40B4-BE49-F238E27FC236}">
                <a16:creationId xmlns:a16="http://schemas.microsoft.com/office/drawing/2014/main" id="{1EAB4941-F591-4CEF-A7E8-C6310752C1E5}"/>
              </a:ext>
            </a:extLst>
          </p:cNvPr>
          <p:cNvSpPr>
            <a:spLocks noGrp="1"/>
          </p:cNvSpPr>
          <p:nvPr>
            <p:ph idx="1"/>
          </p:nvPr>
        </p:nvSpPr>
        <p:spPr/>
        <p:txBody>
          <a:bodyPr/>
          <a:lstStyle/>
          <a:p>
            <a:pPr marL="0" indent="0">
              <a:buNone/>
            </a:pPr>
            <a:r>
              <a:rPr lang="en-US" sz="2800" dirty="0"/>
              <a:t>On the back of your paper, list the first three words or phrases that pop into your head as an answer to the question: Who are you?</a:t>
            </a:r>
          </a:p>
          <a:p>
            <a:pPr marL="0" indent="0">
              <a:buNone/>
            </a:pPr>
            <a:endParaRPr lang="en-US" sz="2800" dirty="0"/>
          </a:p>
          <a:p>
            <a:pPr marL="0" indent="0">
              <a:buNone/>
            </a:pPr>
            <a:endParaRPr lang="en-US" sz="2800" dirty="0"/>
          </a:p>
          <a:p>
            <a:pPr marL="0" indent="0">
              <a:buNone/>
            </a:pPr>
            <a:endParaRPr lang="en-US" sz="2800" dirty="0"/>
          </a:p>
          <a:p>
            <a:pPr marL="0" indent="0">
              <a:buNone/>
            </a:pPr>
            <a:r>
              <a:rPr lang="en-US" sz="2800" dirty="0"/>
              <a:t>Then, discuss your responses with your partner or small group.</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16644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wipe(down)">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584AB0-C315-4F69-B898-EC4696678740}"/>
              </a:ext>
            </a:extLst>
          </p:cNvPr>
          <p:cNvSpPr txBox="1"/>
          <p:nvPr/>
        </p:nvSpPr>
        <p:spPr>
          <a:xfrm>
            <a:off x="914400" y="610136"/>
            <a:ext cx="6705599" cy="6247864"/>
          </a:xfrm>
          <a:prstGeom prst="rect">
            <a:avLst/>
          </a:prstGeom>
          <a:noFill/>
        </p:spPr>
        <p:txBody>
          <a:bodyPr wrap="square" rtlCol="0">
            <a:spAutoFit/>
          </a:bodyPr>
          <a:lstStyle/>
          <a:p>
            <a:r>
              <a:rPr lang="en-US" sz="4000" dirty="0">
                <a:latin typeface="Verdana" panose="020B0604030504040204" pitchFamily="34" charset="0"/>
                <a:ea typeface="Verdana" panose="020B0604030504040204" pitchFamily="34" charset="0"/>
              </a:rPr>
              <a:t>Fold your paper into fourths.  </a:t>
            </a:r>
          </a:p>
          <a:p>
            <a:endParaRPr lang="en-US" sz="4000" dirty="0">
              <a:latin typeface="Verdana" panose="020B0604030504040204" pitchFamily="34" charset="0"/>
              <a:ea typeface="Verdana" panose="020B0604030504040204" pitchFamily="34" charset="0"/>
            </a:endParaRPr>
          </a:p>
          <a:p>
            <a:r>
              <a:rPr lang="en-US" sz="4000" dirty="0">
                <a:latin typeface="Verdana" panose="020B0604030504040204" pitchFamily="34" charset="0"/>
                <a:ea typeface="Verdana" panose="020B0604030504040204" pitchFamily="34" charset="0"/>
              </a:rPr>
              <a:t>On the front, label each section with a type of identity: </a:t>
            </a:r>
          </a:p>
          <a:p>
            <a:pPr marL="571500" indent="-571500">
              <a:buFont typeface="Arial" panose="020B0604020202020204" pitchFamily="34" charset="0"/>
              <a:buChar char="•"/>
            </a:pPr>
            <a:r>
              <a:rPr lang="en-US" sz="4000" dirty="0">
                <a:latin typeface="Verdana" panose="020B0604030504040204" pitchFamily="34" charset="0"/>
                <a:ea typeface="Verdana" panose="020B0604030504040204" pitchFamily="34" charset="0"/>
              </a:rPr>
              <a:t>Personal</a:t>
            </a:r>
          </a:p>
          <a:p>
            <a:pPr marL="571500" indent="-571500">
              <a:buFont typeface="Arial" panose="020B0604020202020204" pitchFamily="34" charset="0"/>
              <a:buChar char="•"/>
            </a:pPr>
            <a:r>
              <a:rPr lang="en-US" sz="4000" dirty="0">
                <a:latin typeface="Verdana" panose="020B0604030504040204" pitchFamily="34" charset="0"/>
                <a:ea typeface="Verdana" panose="020B0604030504040204" pitchFamily="34" charset="0"/>
              </a:rPr>
              <a:t>Social</a:t>
            </a:r>
          </a:p>
          <a:p>
            <a:pPr marL="571500" indent="-571500">
              <a:buFont typeface="Arial" panose="020B0604020202020204" pitchFamily="34" charset="0"/>
              <a:buChar char="•"/>
            </a:pPr>
            <a:r>
              <a:rPr lang="en-US" sz="4000" dirty="0">
                <a:latin typeface="Verdana" panose="020B0604030504040204" pitchFamily="34" charset="0"/>
                <a:ea typeface="Verdana" panose="020B0604030504040204" pitchFamily="34" charset="0"/>
              </a:rPr>
              <a:t>Cultural</a:t>
            </a:r>
          </a:p>
          <a:p>
            <a:pPr marL="571500" indent="-571500">
              <a:buFont typeface="Arial" panose="020B0604020202020204" pitchFamily="34" charset="0"/>
              <a:buChar char="•"/>
            </a:pPr>
            <a:r>
              <a:rPr lang="en-US" sz="4000" dirty="0">
                <a:latin typeface="Verdana" panose="020B0604030504040204" pitchFamily="34" charset="0"/>
                <a:ea typeface="Verdana" panose="020B0604030504040204" pitchFamily="34" charset="0"/>
              </a:rPr>
              <a:t>National</a:t>
            </a:r>
          </a:p>
        </p:txBody>
      </p:sp>
      <p:pic>
        <p:nvPicPr>
          <p:cNvPr id="3" name="Graphic 2" descr="Puzzle pieces">
            <a:extLst>
              <a:ext uri="{FF2B5EF4-FFF2-40B4-BE49-F238E27FC236}">
                <a16:creationId xmlns:a16="http://schemas.microsoft.com/office/drawing/2014/main" id="{A4B86DA1-6F2D-4945-99A3-42E39D5EA8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74226" y="1275521"/>
            <a:ext cx="4306957" cy="4306957"/>
          </a:xfrm>
          <a:prstGeom prst="rect">
            <a:avLst/>
          </a:prstGeom>
        </p:spPr>
      </p:pic>
    </p:spTree>
    <p:extLst>
      <p:ext uri="{BB962C8B-B14F-4D97-AF65-F5344CB8AC3E}">
        <p14:creationId xmlns:p14="http://schemas.microsoft.com/office/powerpoint/2010/main" val="3528041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78BA0-692F-4E9F-A255-F8904957E211}"/>
              </a:ext>
            </a:extLst>
          </p:cNvPr>
          <p:cNvSpPr>
            <a:spLocks noGrp="1"/>
          </p:cNvSpPr>
          <p:nvPr>
            <p:ph type="title"/>
          </p:nvPr>
        </p:nvSpPr>
        <p:spPr/>
        <p:txBody>
          <a:bodyPr/>
          <a:lstStyle/>
          <a:p>
            <a:r>
              <a:rPr lang="en-US" dirty="0"/>
              <a:t>Types of Identity </a:t>
            </a:r>
          </a:p>
        </p:txBody>
      </p:sp>
      <p:sp>
        <p:nvSpPr>
          <p:cNvPr id="3" name="Content Placeholder 2">
            <a:extLst>
              <a:ext uri="{FF2B5EF4-FFF2-40B4-BE49-F238E27FC236}">
                <a16:creationId xmlns:a16="http://schemas.microsoft.com/office/drawing/2014/main" id="{3815DDE8-7CF2-4AD1-8780-21588713E8D5}"/>
              </a:ext>
            </a:extLst>
          </p:cNvPr>
          <p:cNvSpPr>
            <a:spLocks noGrp="1"/>
          </p:cNvSpPr>
          <p:nvPr>
            <p:ph idx="1"/>
          </p:nvPr>
        </p:nvSpPr>
        <p:spPr>
          <a:xfrm>
            <a:off x="581192" y="2180496"/>
            <a:ext cx="11029615" cy="4366078"/>
          </a:xfrm>
        </p:spPr>
        <p:txBody>
          <a:bodyPr>
            <a:normAutofit fontScale="85000" lnSpcReduction="10000"/>
          </a:bodyPr>
          <a:lstStyle/>
          <a:p>
            <a:pPr marL="0" indent="0">
              <a:buNone/>
            </a:pPr>
            <a:r>
              <a:rPr lang="en-US" sz="2400" dirty="0"/>
              <a:t>There are four types of identity we will be discussing.  On your labeled paper, define each of them in the relevant box.</a:t>
            </a:r>
          </a:p>
          <a:p>
            <a:pPr marL="0" indent="0">
              <a:buNone/>
            </a:pPr>
            <a:r>
              <a:rPr lang="en-US" sz="2400" dirty="0"/>
              <a:t>Were your responses from the back of your paper grouped around one of these levels of identity?</a:t>
            </a:r>
          </a:p>
          <a:p>
            <a:r>
              <a:rPr lang="en-US" sz="2400" b="1" dirty="0"/>
              <a:t>Personal Identity </a:t>
            </a:r>
            <a:r>
              <a:rPr lang="en-US" sz="2400" dirty="0"/>
              <a:t>(the intrapersonal self…the characteristics that you would say make you who you are as an individual) Examples: Cat person,  Adventurous, Nerdy</a:t>
            </a:r>
          </a:p>
          <a:p>
            <a:r>
              <a:rPr lang="en-US" sz="2400" b="1" dirty="0"/>
              <a:t>Social Identity </a:t>
            </a:r>
            <a:r>
              <a:rPr lang="en-US" sz="2400" dirty="0"/>
              <a:t>(the interpersonal self…the characteristics that come from becoming part of a group) Examples: Member of XYZ, Wrestler, Barista </a:t>
            </a:r>
          </a:p>
          <a:p>
            <a:r>
              <a:rPr lang="en-US" sz="2400" b="1" dirty="0"/>
              <a:t>Cultural Identity </a:t>
            </a:r>
            <a:r>
              <a:rPr lang="en-US" sz="2400" dirty="0"/>
              <a:t>(particularly stable/unchangeable…these characteristics are aligned with ethnicity, represent outside influences, and are generally with us since birth) Examples: Gender, Greek American, LGBTQ</a:t>
            </a:r>
          </a:p>
          <a:p>
            <a:r>
              <a:rPr lang="en-US" sz="2400" b="1" dirty="0"/>
              <a:t>National Identity </a:t>
            </a:r>
            <a:r>
              <a:rPr lang="en-US" sz="2400" dirty="0"/>
              <a:t>(the “us” you characterize yourself as part of based on both culture and territory…associated with a view of the world as comprised of nation-states) Examples: American, Nigerian, Japanese</a:t>
            </a:r>
          </a:p>
        </p:txBody>
      </p:sp>
    </p:spTree>
    <p:extLst>
      <p:ext uri="{BB962C8B-B14F-4D97-AF65-F5344CB8AC3E}">
        <p14:creationId xmlns:p14="http://schemas.microsoft.com/office/powerpoint/2010/main" val="1660395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30F86-0371-4FBC-807C-A48A9B27B722}"/>
              </a:ext>
            </a:extLst>
          </p:cNvPr>
          <p:cNvSpPr>
            <a:spLocks noGrp="1"/>
          </p:cNvSpPr>
          <p:nvPr>
            <p:ph type="title"/>
          </p:nvPr>
        </p:nvSpPr>
        <p:spPr/>
        <p:txBody>
          <a:bodyPr/>
          <a:lstStyle/>
          <a:p>
            <a:r>
              <a:rPr lang="en-US" dirty="0"/>
              <a:t>Who Are you … now?</a:t>
            </a:r>
          </a:p>
        </p:txBody>
      </p:sp>
      <p:sp>
        <p:nvSpPr>
          <p:cNvPr id="3" name="Content Placeholder 2">
            <a:extLst>
              <a:ext uri="{FF2B5EF4-FFF2-40B4-BE49-F238E27FC236}">
                <a16:creationId xmlns:a16="http://schemas.microsoft.com/office/drawing/2014/main" id="{92223EC7-BD06-4FB3-83D5-2AED05754355}"/>
              </a:ext>
            </a:extLst>
          </p:cNvPr>
          <p:cNvSpPr>
            <a:spLocks noGrp="1"/>
          </p:cNvSpPr>
          <p:nvPr>
            <p:ph idx="1"/>
          </p:nvPr>
        </p:nvSpPr>
        <p:spPr/>
        <p:txBody>
          <a:bodyPr>
            <a:normAutofit/>
          </a:bodyPr>
          <a:lstStyle/>
          <a:p>
            <a:pPr marL="0" indent="0">
              <a:buNone/>
            </a:pPr>
            <a:r>
              <a:rPr lang="en-US" sz="3600" dirty="0"/>
              <a:t>Now you have a much more nuanced understanding of identity, your response to the question “Who are you?” has probably gotten a lot more nuanced, too.</a:t>
            </a:r>
          </a:p>
          <a:p>
            <a:pPr marL="0" indent="0">
              <a:buNone/>
            </a:pPr>
            <a:r>
              <a:rPr lang="en-US" sz="3600" dirty="0"/>
              <a:t>In the labeled areas on your paper, write down at least two examples of each type of identity that describe you.</a:t>
            </a:r>
          </a:p>
        </p:txBody>
      </p:sp>
    </p:spTree>
    <p:extLst>
      <p:ext uri="{BB962C8B-B14F-4D97-AF65-F5344CB8AC3E}">
        <p14:creationId xmlns:p14="http://schemas.microsoft.com/office/powerpoint/2010/main" val="4062407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584AB0-C315-4F69-B898-EC4696678740}"/>
              </a:ext>
            </a:extLst>
          </p:cNvPr>
          <p:cNvSpPr txBox="1"/>
          <p:nvPr/>
        </p:nvSpPr>
        <p:spPr>
          <a:xfrm>
            <a:off x="5658677" y="927650"/>
            <a:ext cx="5897217" cy="6186309"/>
          </a:xfrm>
          <a:prstGeom prst="rect">
            <a:avLst/>
          </a:prstGeom>
          <a:noFill/>
        </p:spPr>
        <p:txBody>
          <a:bodyPr wrap="square" rtlCol="0">
            <a:spAutoFit/>
          </a:bodyPr>
          <a:lstStyle/>
          <a:p>
            <a:r>
              <a:rPr lang="en-US" sz="3600" dirty="0">
                <a:latin typeface="Verdana" panose="020B0604030504040204" pitchFamily="34" charset="0"/>
                <a:ea typeface="Verdana" panose="020B0604030504040204" pitchFamily="34" charset="0"/>
              </a:rPr>
              <a:t>With your partner or group:</a:t>
            </a:r>
          </a:p>
          <a:p>
            <a:endParaRPr lang="en-US" sz="3600" dirty="0">
              <a:latin typeface="Verdana" panose="020B0604030504040204" pitchFamily="34" charset="0"/>
              <a:ea typeface="Verdana" panose="020B0604030504040204" pitchFamily="34" charset="0"/>
            </a:endParaRPr>
          </a:p>
          <a:p>
            <a:r>
              <a:rPr lang="en-US" sz="3600" dirty="0">
                <a:latin typeface="Verdana" panose="020B0604030504040204" pitchFamily="34" charset="0"/>
                <a:ea typeface="Verdana" panose="020B0604030504040204" pitchFamily="34" charset="0"/>
              </a:rPr>
              <a:t>For each aspect of identity on the following slide, decide if it is most likely an example of personal, social, cultural, or national identity.</a:t>
            </a:r>
          </a:p>
          <a:p>
            <a:endParaRPr lang="en-US" sz="3600" dirty="0">
              <a:latin typeface="Verdana" panose="020B0604030504040204" pitchFamily="34" charset="0"/>
              <a:ea typeface="Verdana" panose="020B0604030504040204" pitchFamily="34" charset="0"/>
            </a:endParaRPr>
          </a:p>
        </p:txBody>
      </p:sp>
      <p:pic>
        <p:nvPicPr>
          <p:cNvPr id="6" name="Graphic 5" descr="Map compass">
            <a:extLst>
              <a:ext uri="{FF2B5EF4-FFF2-40B4-BE49-F238E27FC236}">
                <a16:creationId xmlns:a16="http://schemas.microsoft.com/office/drawing/2014/main" id="{9BE865AF-2F37-4BE3-A159-5B28101B509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6106" y="1229139"/>
            <a:ext cx="4399721" cy="4399721"/>
          </a:xfrm>
          <a:prstGeom prst="rect">
            <a:avLst/>
          </a:prstGeom>
        </p:spPr>
      </p:pic>
    </p:spTree>
    <p:extLst>
      <p:ext uri="{BB962C8B-B14F-4D97-AF65-F5344CB8AC3E}">
        <p14:creationId xmlns:p14="http://schemas.microsoft.com/office/powerpoint/2010/main" val="105765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8E382-F174-454C-845F-CB83E5DB192F}"/>
              </a:ext>
            </a:extLst>
          </p:cNvPr>
          <p:cNvSpPr>
            <a:spLocks noGrp="1"/>
          </p:cNvSpPr>
          <p:nvPr>
            <p:ph type="title"/>
          </p:nvPr>
        </p:nvSpPr>
        <p:spPr/>
        <p:txBody>
          <a:bodyPr/>
          <a:lstStyle/>
          <a:p>
            <a:r>
              <a:rPr lang="en-US" dirty="0"/>
              <a:t>Identity sort: Personal, Social, Cultural, or National?</a:t>
            </a:r>
          </a:p>
        </p:txBody>
      </p:sp>
      <p:sp>
        <p:nvSpPr>
          <p:cNvPr id="3" name="Content Placeholder 2">
            <a:extLst>
              <a:ext uri="{FF2B5EF4-FFF2-40B4-BE49-F238E27FC236}">
                <a16:creationId xmlns:a16="http://schemas.microsoft.com/office/drawing/2014/main" id="{A177B72A-5191-4972-AA0C-1746851A8C40}"/>
              </a:ext>
            </a:extLst>
          </p:cNvPr>
          <p:cNvSpPr>
            <a:spLocks noGrp="1"/>
          </p:cNvSpPr>
          <p:nvPr>
            <p:ph idx="1"/>
          </p:nvPr>
        </p:nvSpPr>
        <p:spPr/>
        <p:txBody>
          <a:bodyPr/>
          <a:lstStyle/>
          <a:p>
            <a:r>
              <a:rPr lang="en-US" sz="2400" dirty="0"/>
              <a:t>Daughter</a:t>
            </a:r>
          </a:p>
          <a:p>
            <a:r>
              <a:rPr lang="en-US" sz="2400" dirty="0"/>
              <a:t>Resident of your hometown</a:t>
            </a:r>
          </a:p>
          <a:p>
            <a:r>
              <a:rPr lang="en-US" sz="2400" dirty="0"/>
              <a:t>Caste</a:t>
            </a:r>
          </a:p>
          <a:p>
            <a:r>
              <a:rPr lang="en-US" sz="2400" dirty="0"/>
              <a:t>Nepalese</a:t>
            </a:r>
          </a:p>
          <a:p>
            <a:r>
              <a:rPr lang="en-US" sz="2400" dirty="0"/>
              <a:t>Buddhist </a:t>
            </a:r>
          </a:p>
          <a:p>
            <a:r>
              <a:rPr lang="en-US" sz="2400" dirty="0"/>
              <a:t>College Student</a:t>
            </a:r>
          </a:p>
          <a:p>
            <a:r>
              <a:rPr lang="en-US" sz="2400" dirty="0"/>
              <a:t>Goalie  </a:t>
            </a:r>
          </a:p>
          <a:p>
            <a:pPr marL="0" indent="0">
              <a:buNone/>
            </a:pPr>
            <a:endParaRPr lang="en-US" dirty="0"/>
          </a:p>
        </p:txBody>
      </p:sp>
    </p:spTree>
    <p:extLst>
      <p:ext uri="{BB962C8B-B14F-4D97-AF65-F5344CB8AC3E}">
        <p14:creationId xmlns:p14="http://schemas.microsoft.com/office/powerpoint/2010/main" val="1245975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8A75F-8126-4F9F-80A3-F5C9D8D72214}"/>
              </a:ext>
            </a:extLst>
          </p:cNvPr>
          <p:cNvSpPr>
            <a:spLocks noGrp="1"/>
          </p:cNvSpPr>
          <p:nvPr>
            <p:ph type="title"/>
          </p:nvPr>
        </p:nvSpPr>
        <p:spPr/>
        <p:txBody>
          <a:bodyPr/>
          <a:lstStyle/>
          <a:p>
            <a:r>
              <a:rPr lang="en-US" dirty="0"/>
              <a:t>Consider and discuss</a:t>
            </a:r>
          </a:p>
        </p:txBody>
      </p:sp>
      <p:sp>
        <p:nvSpPr>
          <p:cNvPr id="3" name="Content Placeholder 2">
            <a:extLst>
              <a:ext uri="{FF2B5EF4-FFF2-40B4-BE49-F238E27FC236}">
                <a16:creationId xmlns:a16="http://schemas.microsoft.com/office/drawing/2014/main" id="{08030E5E-546B-48F4-AAFF-304D5B415A6A}"/>
              </a:ext>
            </a:extLst>
          </p:cNvPr>
          <p:cNvSpPr>
            <a:spLocks noGrp="1"/>
          </p:cNvSpPr>
          <p:nvPr>
            <p:ph idx="1"/>
          </p:nvPr>
        </p:nvSpPr>
        <p:spPr/>
        <p:txBody>
          <a:bodyPr/>
          <a:lstStyle/>
          <a:p>
            <a:r>
              <a:rPr lang="en-US" sz="2800" dirty="0"/>
              <a:t>Are some types of identity more nature (inherent/biological) than others?</a:t>
            </a:r>
          </a:p>
          <a:p>
            <a:r>
              <a:rPr lang="en-US" sz="2800" dirty="0"/>
              <a:t>Do you think that some types of identity encourage us to either include or exclude others?</a:t>
            </a:r>
          </a:p>
          <a:p>
            <a:r>
              <a:rPr lang="en-US" sz="2800" dirty="0"/>
              <a:t>How can understanding identity – taken from the fields of psychology and sociology – help us to better understand history?  Is it possible to understand history without considering identity?</a:t>
            </a:r>
          </a:p>
          <a:p>
            <a:endParaRPr lang="en-US" dirty="0"/>
          </a:p>
        </p:txBody>
      </p:sp>
    </p:spTree>
    <p:extLst>
      <p:ext uri="{BB962C8B-B14F-4D97-AF65-F5344CB8AC3E}">
        <p14:creationId xmlns:p14="http://schemas.microsoft.com/office/powerpoint/2010/main" val="3679785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A2C0D-31AF-4F8D-BBB7-0A0AC56B2665}"/>
              </a:ext>
            </a:extLst>
          </p:cNvPr>
          <p:cNvSpPr>
            <a:spLocks noGrp="1"/>
          </p:cNvSpPr>
          <p:nvPr>
            <p:ph type="title"/>
          </p:nvPr>
        </p:nvSpPr>
        <p:spPr/>
        <p:txBody>
          <a:bodyPr/>
          <a:lstStyle/>
          <a:p>
            <a:r>
              <a:rPr lang="en-US" dirty="0"/>
              <a:t>Watch the video and respond to the prompt:</a:t>
            </a:r>
          </a:p>
        </p:txBody>
      </p:sp>
      <p:sp>
        <p:nvSpPr>
          <p:cNvPr id="5" name="Content Placeholder 4">
            <a:extLst>
              <a:ext uri="{FF2B5EF4-FFF2-40B4-BE49-F238E27FC236}">
                <a16:creationId xmlns:a16="http://schemas.microsoft.com/office/drawing/2014/main" id="{7A3E4910-2086-43EA-A7F7-6ADB6B285C2F}"/>
              </a:ext>
            </a:extLst>
          </p:cNvPr>
          <p:cNvSpPr>
            <a:spLocks noGrp="1"/>
          </p:cNvSpPr>
          <p:nvPr>
            <p:ph sz="half" idx="2"/>
          </p:nvPr>
        </p:nvSpPr>
        <p:spPr>
          <a:xfrm>
            <a:off x="6188417" y="2228003"/>
            <a:ext cx="5422392" cy="4345075"/>
          </a:xfrm>
        </p:spPr>
        <p:txBody>
          <a:bodyPr>
            <a:normAutofit fontScale="92500" lnSpcReduction="10000"/>
          </a:bodyPr>
          <a:lstStyle/>
          <a:p>
            <a:pPr marL="0" indent="0">
              <a:buNone/>
            </a:pPr>
            <a:r>
              <a:rPr lang="en-US" sz="3200" dirty="0"/>
              <a:t>How might social identity theory help us understand the formation of South Asian countries and any conflicts that occur between and within those countries?  </a:t>
            </a:r>
          </a:p>
          <a:p>
            <a:pPr marL="0" indent="0">
              <a:buNone/>
            </a:pPr>
            <a:r>
              <a:rPr lang="en-US" sz="3200" dirty="0"/>
              <a:t>Are there things you think social identity theory fails to take into account that we’ll need to remember?</a:t>
            </a:r>
          </a:p>
        </p:txBody>
      </p:sp>
      <p:sp>
        <p:nvSpPr>
          <p:cNvPr id="8" name="Content Placeholder 7">
            <a:extLst>
              <a:ext uri="{FF2B5EF4-FFF2-40B4-BE49-F238E27FC236}">
                <a16:creationId xmlns:a16="http://schemas.microsoft.com/office/drawing/2014/main" id="{6547C55E-201A-4D62-8AA3-CDA5E0BB5FFE}"/>
              </a:ext>
            </a:extLst>
          </p:cNvPr>
          <p:cNvSpPr>
            <a:spLocks noGrp="1"/>
          </p:cNvSpPr>
          <p:nvPr>
            <p:ph sz="half" idx="1"/>
          </p:nvPr>
        </p:nvSpPr>
        <p:spPr/>
        <p:txBody>
          <a:bodyPr/>
          <a:lstStyle/>
          <a:p>
            <a:pPr marL="0" indent="0">
              <a:buNone/>
            </a:pPr>
            <a:r>
              <a:rPr lang="en-US" dirty="0">
                <a:hlinkClick r:id="rId2"/>
              </a:rPr>
              <a:t>https://www.youtube.com/watch?v=mBDULN6Jtn0</a:t>
            </a:r>
            <a:r>
              <a:rPr lang="en-US" dirty="0"/>
              <a:t> </a:t>
            </a:r>
          </a:p>
        </p:txBody>
      </p:sp>
    </p:spTree>
    <p:extLst>
      <p:ext uri="{BB962C8B-B14F-4D97-AF65-F5344CB8AC3E}">
        <p14:creationId xmlns:p14="http://schemas.microsoft.com/office/powerpoint/2010/main" val="1431392079"/>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TM03457464[[fn=Dividend]]</Template>
  <TotalTime>5543</TotalTime>
  <Words>690</Words>
  <Application>Microsoft Office PowerPoint</Application>
  <PresentationFormat>Widescreen</PresentationFormat>
  <Paragraphs>53</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Gill Sans MT</vt:lpstr>
      <vt:lpstr>Verdana</vt:lpstr>
      <vt:lpstr>Wingdings 2</vt:lpstr>
      <vt:lpstr>Dividend</vt:lpstr>
      <vt:lpstr>Unit 2:  Identities in south Asia </vt:lpstr>
      <vt:lpstr>Who are you?</vt:lpstr>
      <vt:lpstr>PowerPoint Presentation</vt:lpstr>
      <vt:lpstr>Types of Identity </vt:lpstr>
      <vt:lpstr>Who Are you … now?</vt:lpstr>
      <vt:lpstr>PowerPoint Presentation</vt:lpstr>
      <vt:lpstr>Identity sort: Personal, Social, Cultural, or National?</vt:lpstr>
      <vt:lpstr>Consider and discuss</vt:lpstr>
      <vt:lpstr>Watch the video and respond to the prompt:</vt:lpstr>
      <vt:lpstr>What does this section of Nepal’s new 2015 constitution tell you about Nepalese national identity?   What does it not tell you?</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South Asia as region</dc:title>
  <dc:creator>Heilman, Rachel    IHS - Staff</dc:creator>
  <cp:lastModifiedBy>Heilman, Rachel    IHS - Staff</cp:lastModifiedBy>
  <cp:revision>40</cp:revision>
  <dcterms:created xsi:type="dcterms:W3CDTF">2021-08-01T17:30:05Z</dcterms:created>
  <dcterms:modified xsi:type="dcterms:W3CDTF">2022-02-26T01:22:55Z</dcterms:modified>
</cp:coreProperties>
</file>