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5" r:id="rId5"/>
    <p:sldId id="266" r:id="rId6"/>
    <p:sldId id="259" r:id="rId7"/>
    <p:sldId id="261" r:id="rId8"/>
    <p:sldId id="262" r:id="rId9"/>
    <p:sldId id="268" r:id="rId10"/>
    <p:sldId id="263" r:id="rId11"/>
    <p:sldId id="264" r:id="rId12"/>
    <p:sldId id="25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isanet.org/ISA/About-ISA/Purpose" TargetMode="External"/><Relationship Id="rId2" Type="http://schemas.openxmlformats.org/officeDocument/2006/relationships/hyperlink" Target="https://www.bisa.ac.uk/members/working-groups" TargetMode="External"/><Relationship Id="rId1" Type="http://schemas.openxmlformats.org/officeDocument/2006/relationships/slideLayout" Target="../slideLayouts/slideLayout2.xml"/><Relationship Id="rId4" Type="http://schemas.openxmlformats.org/officeDocument/2006/relationships/hyperlink" Target="https://www.jstor.org/journal/intestudrevi#:~:text=Published%20four%20times%20a%20year,opportunities%20for%20research%3B%20and%20(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jstor.org/journal/intestudrevi#:~:text=Published%20four%20times%20a%20year,opportunities%20for%20research%3B%20and%20(c"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bisa.ac.uk/members/working-groups" TargetMode="Externa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2:  Identities in south Asia</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0" y="3283024"/>
            <a:ext cx="12322464" cy="2554545"/>
          </a:xfrm>
          <a:prstGeom prst="rect">
            <a:avLst/>
          </a:prstGeom>
          <a:noFill/>
        </p:spPr>
        <p:txBody>
          <a:bodyPr wrap="squar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Intro to International Studies</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4FDAE-A808-4031-86F1-11EFB96E12BC}"/>
              </a:ext>
            </a:extLst>
          </p:cNvPr>
          <p:cNvSpPr>
            <a:spLocks noGrp="1"/>
          </p:cNvSpPr>
          <p:nvPr>
            <p:ph type="title"/>
          </p:nvPr>
        </p:nvSpPr>
        <p:spPr/>
        <p:txBody>
          <a:bodyPr/>
          <a:lstStyle/>
          <a:p>
            <a:r>
              <a:rPr lang="en-US" dirty="0"/>
              <a:t>Did you notice that International Studies tends to be…</a:t>
            </a:r>
          </a:p>
        </p:txBody>
      </p:sp>
      <p:sp>
        <p:nvSpPr>
          <p:cNvPr id="3" name="Content Placeholder 2">
            <a:extLst>
              <a:ext uri="{FF2B5EF4-FFF2-40B4-BE49-F238E27FC236}">
                <a16:creationId xmlns:a16="http://schemas.microsoft.com/office/drawing/2014/main" id="{90CD4C72-2EAE-4BA3-B76C-DE98EE6118FB}"/>
              </a:ext>
            </a:extLst>
          </p:cNvPr>
          <p:cNvSpPr>
            <a:spLocks noGrp="1"/>
          </p:cNvSpPr>
          <p:nvPr>
            <p:ph idx="1"/>
          </p:nvPr>
        </p:nvSpPr>
        <p:spPr>
          <a:xfrm>
            <a:off x="581192" y="2180496"/>
            <a:ext cx="11029615" cy="4352826"/>
          </a:xfrm>
        </p:spPr>
        <p:txBody>
          <a:bodyPr>
            <a:normAutofit/>
          </a:bodyPr>
          <a:lstStyle/>
          <a:p>
            <a:r>
              <a:rPr lang="en-US" sz="2400" dirty="0">
                <a:latin typeface="Verdana" panose="020B0604030504040204" pitchFamily="34" charset="0"/>
                <a:ea typeface="Verdana" panose="020B0604030504040204" pitchFamily="34" charset="0"/>
              </a:rPr>
              <a:t>…application-based (it seeks to apply research to the real world).</a:t>
            </a:r>
          </a:p>
          <a:p>
            <a:r>
              <a:rPr lang="en-US" sz="2400" dirty="0">
                <a:latin typeface="Verdana" panose="020B0604030504040204" pitchFamily="34" charset="0"/>
                <a:ea typeface="Verdana" panose="020B0604030504040204" pitchFamily="34" charset="0"/>
              </a:rPr>
              <a:t>…engaged with social, political, economic, and cultural characteristics at many levels (from the local to the international).</a:t>
            </a:r>
          </a:p>
          <a:p>
            <a:r>
              <a:rPr lang="en-US" sz="2400" dirty="0">
                <a:latin typeface="Verdana" panose="020B0604030504040204" pitchFamily="34" charset="0"/>
                <a:ea typeface="Verdana" panose="020B0604030504040204" pitchFamily="34" charset="0"/>
              </a:rPr>
              <a:t>…global (it examines development, patterns, and structures at an international or comparative level).</a:t>
            </a:r>
          </a:p>
        </p:txBody>
      </p:sp>
    </p:spTree>
    <p:extLst>
      <p:ext uri="{BB962C8B-B14F-4D97-AF65-F5344CB8AC3E}">
        <p14:creationId xmlns:p14="http://schemas.microsoft.com/office/powerpoint/2010/main" val="312125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C6523F-9371-4999-9EFE-EEF489AEAD61}"/>
              </a:ext>
            </a:extLst>
          </p:cNvPr>
          <p:cNvSpPr txBox="1"/>
          <p:nvPr/>
        </p:nvSpPr>
        <p:spPr>
          <a:xfrm>
            <a:off x="2098958" y="848730"/>
            <a:ext cx="7994084" cy="5509200"/>
          </a:xfrm>
          <a:prstGeom prst="rect">
            <a:avLst/>
          </a:prstGeom>
          <a:noFill/>
        </p:spPr>
        <p:txBody>
          <a:bodyPr wrap="square" rtlCol="0">
            <a:spAutoFit/>
          </a:bodyPr>
          <a:lstStyle/>
          <a:p>
            <a:r>
              <a:rPr lang="en-US" sz="3200" dirty="0">
                <a:latin typeface="Verdana" panose="020B0604030504040204" pitchFamily="34" charset="0"/>
                <a:ea typeface="Verdana" panose="020B0604030504040204" pitchFamily="34" charset="0"/>
              </a:rPr>
              <a:t>Our goal for this unit will be to examine identities at many levels as we seek to understand how they are constructed and how that understanding might be used to </a:t>
            </a:r>
            <a:r>
              <a:rPr lang="en-US" sz="3200">
                <a:latin typeface="Verdana" panose="020B0604030504040204" pitchFamily="34" charset="0"/>
                <a:ea typeface="Verdana" panose="020B0604030504040204" pitchFamily="34" charset="0"/>
              </a:rPr>
              <a:t>better understand our identities here </a:t>
            </a:r>
            <a:r>
              <a:rPr lang="en-US" sz="3200" dirty="0">
                <a:latin typeface="Verdana" panose="020B0604030504040204" pitchFamily="34" charset="0"/>
                <a:ea typeface="Verdana" panose="020B0604030504040204" pitchFamily="34" charset="0"/>
              </a:rPr>
              <a:t>in the United States.</a:t>
            </a:r>
          </a:p>
          <a:p>
            <a:endParaRPr lang="en-US" sz="3200" dirty="0">
              <a:latin typeface="Verdana" panose="020B0604030504040204" pitchFamily="34" charset="0"/>
              <a:ea typeface="Verdana" panose="020B0604030504040204" pitchFamily="34" charset="0"/>
            </a:endParaRPr>
          </a:p>
          <a:p>
            <a:r>
              <a:rPr lang="en-US" sz="3200" dirty="0">
                <a:latin typeface="Verdana" panose="020B0604030504040204" pitchFamily="34" charset="0"/>
                <a:ea typeface="Verdana" panose="020B0604030504040204" pitchFamily="34" charset="0"/>
              </a:rPr>
              <a:t>We’ll think like historians, sociologists, and political scientists in this interdisciplinary quest!</a:t>
            </a:r>
          </a:p>
        </p:txBody>
      </p:sp>
    </p:spTree>
    <p:extLst>
      <p:ext uri="{BB962C8B-B14F-4D97-AF65-F5344CB8AC3E}">
        <p14:creationId xmlns:p14="http://schemas.microsoft.com/office/powerpoint/2010/main" val="244661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p:txBody>
          <a:bodyPr>
            <a:normAutofit/>
          </a:bodyPr>
          <a:lstStyle/>
          <a:p>
            <a:pPr marL="0" indent="0">
              <a:spcAft>
                <a:spcPts val="0"/>
              </a:spcAft>
              <a:buNone/>
            </a:pPr>
            <a:r>
              <a:rPr lang="en-US" dirty="0">
                <a:latin typeface="Verdana" panose="020B0604030504040204" pitchFamily="34" charset="0"/>
                <a:ea typeface="Verdana" panose="020B0604030504040204" pitchFamily="34" charset="0"/>
              </a:rPr>
              <a:t>British International Studies Association. “Working Groups.” Accessed August 2021. </a:t>
            </a:r>
            <a:r>
              <a:rPr lang="en-US" dirty="0">
                <a:latin typeface="Verdana" panose="020B0604030504040204" pitchFamily="34" charset="0"/>
                <a:ea typeface="Verdana" panose="020B0604030504040204" pitchFamily="34" charset="0"/>
                <a:hlinkClick r:id="rId2"/>
              </a:rPr>
              <a:t>https://www.bisa.ac.uk/members/working-groups</a:t>
            </a:r>
            <a:r>
              <a:rPr lang="en-US" dirty="0">
                <a:latin typeface="Verdana" panose="020B0604030504040204" pitchFamily="34" charset="0"/>
                <a:ea typeface="Verdana" panose="020B0604030504040204" pitchFamily="34" charset="0"/>
              </a:rPr>
              <a:t>.</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International Studies Association. 2021. “Purpose.” </a:t>
            </a:r>
            <a:r>
              <a:rPr lang="en-US" dirty="0">
                <a:latin typeface="Verdana" panose="020B0604030504040204" pitchFamily="34" charset="0"/>
                <a:ea typeface="Verdana" panose="020B0604030504040204" pitchFamily="34" charset="0"/>
                <a:hlinkClick r:id="rId3"/>
              </a:rPr>
              <a:t>https://www.isanet.org/ISA/About-ISA/Purpose#</a:t>
            </a:r>
            <a:r>
              <a:rPr lang="en-US" dirty="0">
                <a:latin typeface="Verdana" panose="020B0604030504040204" pitchFamily="34" charset="0"/>
                <a:ea typeface="Verdana" panose="020B0604030504040204" pitchFamily="34" charset="0"/>
              </a:rPr>
              <a:t>.</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JSTOR. </a:t>
            </a:r>
            <a:r>
              <a:rPr lang="en-US" i="1" dirty="0">
                <a:latin typeface="Verdana" panose="020B0604030504040204" pitchFamily="34" charset="0"/>
                <a:ea typeface="Verdana" panose="020B0604030504040204" pitchFamily="34" charset="0"/>
              </a:rPr>
              <a:t>International Studies Review</a:t>
            </a:r>
            <a:r>
              <a:rPr lang="en-US" dirty="0">
                <a:latin typeface="Verdana" panose="020B0604030504040204" pitchFamily="34" charset="0"/>
                <a:ea typeface="Verdana" panose="020B0604030504040204" pitchFamily="34" charset="0"/>
              </a:rPr>
              <a:t>. Accessed August 2021. </a:t>
            </a:r>
            <a:r>
              <a:rPr lang="en-US" dirty="0">
                <a:latin typeface="Verdana" panose="020B0604030504040204" pitchFamily="34" charset="0"/>
                <a:ea typeface="Verdana" panose="020B0604030504040204" pitchFamily="34" charset="0"/>
                <a:hlinkClick r:id="rId4"/>
              </a:rPr>
              <a:t>https://www.jstor.org/journal/intestudrevi#:~:text=Published%20four%20times%20a%20year,opportunities%20for%20research%3B%20and%20(c</a:t>
            </a:r>
            <a:r>
              <a:rPr lang="en-US"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54410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25CB-0750-4F5D-A388-AC0077CF730D}"/>
              </a:ext>
            </a:extLst>
          </p:cNvPr>
          <p:cNvSpPr>
            <a:spLocks noGrp="1"/>
          </p:cNvSpPr>
          <p:nvPr>
            <p:ph type="title"/>
          </p:nvPr>
        </p:nvSpPr>
        <p:spPr/>
        <p:txBody>
          <a:bodyPr>
            <a:normAutofit/>
          </a:bodyPr>
          <a:lstStyle/>
          <a:p>
            <a:r>
              <a:rPr lang="en-US" sz="2400" dirty="0">
                <a:latin typeface="Verdana" panose="020B0604030504040204" pitchFamily="34" charset="0"/>
                <a:ea typeface="Verdana" panose="020B0604030504040204" pitchFamily="34" charset="0"/>
              </a:rPr>
              <a:t>Review:</a:t>
            </a:r>
            <a:br>
              <a:rPr lang="en-US" sz="2400" dirty="0">
                <a:latin typeface="Verdana" panose="020B0604030504040204" pitchFamily="34" charset="0"/>
                <a:ea typeface="Verdana" panose="020B0604030504040204" pitchFamily="34" charset="0"/>
              </a:rPr>
            </a:br>
            <a:r>
              <a:rPr lang="en-US" sz="2400" dirty="0">
                <a:latin typeface="Verdana" panose="020B0604030504040204" pitchFamily="34" charset="0"/>
                <a:ea typeface="Verdana" panose="020B0604030504040204" pitchFamily="34" charset="0"/>
              </a:rPr>
              <a:t>Our course is “interdisciplinary.” what does that mean?</a:t>
            </a:r>
          </a:p>
        </p:txBody>
      </p:sp>
      <p:sp>
        <p:nvSpPr>
          <p:cNvPr id="3" name="Content Placeholder 2">
            <a:extLst>
              <a:ext uri="{FF2B5EF4-FFF2-40B4-BE49-F238E27FC236}">
                <a16:creationId xmlns:a16="http://schemas.microsoft.com/office/drawing/2014/main" id="{19AC5868-B1BB-4B19-A231-A5A3A4E116CB}"/>
              </a:ext>
            </a:extLst>
          </p:cNvPr>
          <p:cNvSpPr>
            <a:spLocks noGrp="1"/>
          </p:cNvSpPr>
          <p:nvPr>
            <p:ph idx="1"/>
          </p:nvPr>
        </p:nvSpPr>
        <p:spPr/>
        <p:txBody>
          <a:bodyPr>
            <a:normAutofit/>
          </a:bodyPr>
          <a:lstStyle/>
          <a:p>
            <a:r>
              <a:rPr lang="en-US" sz="2000" dirty="0">
                <a:latin typeface="Verdana" panose="020B0604030504040204" pitchFamily="34" charset="0"/>
                <a:ea typeface="Verdana" panose="020B0604030504040204" pitchFamily="34" charset="0"/>
              </a:rPr>
              <a:t>Combines knowledge from two or more academic fields (“disciplines”)</a:t>
            </a:r>
          </a:p>
          <a:p>
            <a:r>
              <a:rPr lang="en-US" sz="2000" dirty="0">
                <a:latin typeface="Verdana" panose="020B0604030504040204" pitchFamily="34" charset="0"/>
                <a:ea typeface="Verdana" panose="020B0604030504040204" pitchFamily="34" charset="0"/>
              </a:rPr>
              <a:t>Each discipline has its own set of methods, tools, and theories that it uses to organize academic research and the knowledge that results from it</a:t>
            </a:r>
          </a:p>
          <a:p>
            <a:r>
              <a:rPr lang="en-US" sz="2000" dirty="0">
                <a:latin typeface="Verdana" panose="020B0604030504040204" pitchFamily="34" charset="0"/>
                <a:ea typeface="Verdana" panose="020B0604030504040204" pitchFamily="34" charset="0"/>
              </a:rPr>
              <a:t>The disciplines that most influence the content of this course are geography, history, political science, and anthropology</a:t>
            </a:r>
          </a:p>
          <a:p>
            <a:r>
              <a:rPr lang="en-US" sz="2000" dirty="0">
                <a:latin typeface="Verdana" panose="020B0604030504040204" pitchFamily="34" charset="0"/>
                <a:ea typeface="Verdana" panose="020B0604030504040204" pitchFamily="34" charset="0"/>
              </a:rPr>
              <a:t>This is exciting, because it means we can learn about the same topic from multiple perspectives…with the goal of understanding a particular region of the world and the people whose lives are shaped by that region!</a:t>
            </a: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18148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D6A80-F20F-43F9-AEDE-CBD9A011F74B}"/>
              </a:ext>
            </a:extLst>
          </p:cNvPr>
          <p:cNvSpPr>
            <a:spLocks noGrp="1"/>
          </p:cNvSpPr>
          <p:nvPr>
            <p:ph type="title"/>
          </p:nvPr>
        </p:nvSpPr>
        <p:spPr/>
        <p:txBody>
          <a:bodyPr>
            <a:noAutofit/>
          </a:bodyPr>
          <a:lstStyle/>
          <a:p>
            <a:r>
              <a:rPr lang="en-US" sz="1800" dirty="0"/>
              <a:t>Review:</a:t>
            </a:r>
            <a:br>
              <a:rPr lang="en-US" sz="1800" dirty="0"/>
            </a:br>
            <a:r>
              <a:rPr lang="en-US" sz="1800" dirty="0"/>
              <a:t>We have learned about one type of interdisciplinary studies already – area studies</a:t>
            </a:r>
          </a:p>
        </p:txBody>
      </p:sp>
      <p:sp>
        <p:nvSpPr>
          <p:cNvPr id="3" name="Content Placeholder 2">
            <a:extLst>
              <a:ext uri="{FF2B5EF4-FFF2-40B4-BE49-F238E27FC236}">
                <a16:creationId xmlns:a16="http://schemas.microsoft.com/office/drawing/2014/main" id="{50BF27B0-4C89-4FF7-86B1-94C84F53749D}"/>
              </a:ext>
            </a:extLst>
          </p:cNvPr>
          <p:cNvSpPr>
            <a:spLocks noGrp="1"/>
          </p:cNvSpPr>
          <p:nvPr>
            <p:ph idx="1"/>
          </p:nvPr>
        </p:nvSpPr>
        <p:spPr/>
        <p:txBody>
          <a:bodyPr>
            <a:normAutofit/>
          </a:bodyPr>
          <a:lstStyle/>
          <a:p>
            <a:r>
              <a:rPr lang="en-US" sz="2400" dirty="0">
                <a:latin typeface="Verdana" panose="020B0604030504040204" pitchFamily="34" charset="0"/>
                <a:ea typeface="Verdana" panose="020B0604030504040204" pitchFamily="34" charset="0"/>
              </a:rPr>
              <a:t>It suggests that not all features of culture and society are universal  -- globalization has not negated the power of the local</a:t>
            </a:r>
          </a:p>
          <a:p>
            <a:r>
              <a:rPr lang="en-US" sz="2400" dirty="0">
                <a:latin typeface="Verdana" panose="020B0604030504040204" pitchFamily="34" charset="0"/>
                <a:ea typeface="Verdana" panose="020B0604030504040204" pitchFamily="34" charset="0"/>
              </a:rPr>
              <a:t>Although the Enlightenment, the concept of nation-states, European Imperialism, and perhaps your own education have often privileged knowledge that originated from Western traditions, Western academics are not the only source of knowledge</a:t>
            </a:r>
          </a:p>
          <a:p>
            <a:r>
              <a:rPr lang="en-US" sz="2400" dirty="0">
                <a:latin typeface="Verdana" panose="020B0604030504040204" pitchFamily="34" charset="0"/>
                <a:ea typeface="Verdana" panose="020B0604030504040204" pitchFamily="34" charset="0"/>
              </a:rPr>
              <a:t>Understanding people and places different from yourself is required for every endeavor from personal relationships to foreign policy </a:t>
            </a:r>
          </a:p>
        </p:txBody>
      </p:sp>
    </p:spTree>
    <p:extLst>
      <p:ext uri="{BB962C8B-B14F-4D97-AF65-F5344CB8AC3E}">
        <p14:creationId xmlns:p14="http://schemas.microsoft.com/office/powerpoint/2010/main" val="2003886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805C9-73F9-4D9B-A9EE-7FFD5CC86AE9}"/>
              </a:ext>
            </a:extLst>
          </p:cNvPr>
          <p:cNvSpPr>
            <a:spLocks noGrp="1"/>
          </p:cNvSpPr>
          <p:nvPr>
            <p:ph type="title"/>
          </p:nvPr>
        </p:nvSpPr>
        <p:spPr/>
        <p:txBody>
          <a:bodyPr/>
          <a:lstStyle/>
          <a:p>
            <a:r>
              <a:rPr lang="en-US" dirty="0"/>
              <a:t>Time to consider a new type of interdisciplinary study…</a:t>
            </a:r>
          </a:p>
        </p:txBody>
      </p:sp>
      <p:sp>
        <p:nvSpPr>
          <p:cNvPr id="3" name="Rectangle 2">
            <a:extLst>
              <a:ext uri="{FF2B5EF4-FFF2-40B4-BE49-F238E27FC236}">
                <a16:creationId xmlns:a16="http://schemas.microsoft.com/office/drawing/2014/main" id="{71053116-20B1-4F67-BFB4-21A9FB02A33C}"/>
              </a:ext>
            </a:extLst>
          </p:cNvPr>
          <p:cNvSpPr/>
          <p:nvPr/>
        </p:nvSpPr>
        <p:spPr>
          <a:xfrm>
            <a:off x="325037" y="2967335"/>
            <a:ext cx="11541942" cy="1446550"/>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spAutoFit/>
          </a:bodyPr>
          <a:lstStyle/>
          <a:p>
            <a:pPr algn="ctr"/>
            <a:r>
              <a:rPr lang="en-US" sz="8800" b="1" dirty="0">
                <a:ln w="22225">
                  <a:solidFill>
                    <a:schemeClr val="accent2"/>
                  </a:solidFill>
                  <a:prstDash val="solid"/>
                </a:ln>
                <a:solidFill>
                  <a:schemeClr val="accent2">
                    <a:lumMod val="40000"/>
                    <a:lumOff val="60000"/>
                  </a:schemeClr>
                </a:solidFill>
              </a:rPr>
              <a:t>International Studies!</a:t>
            </a:r>
            <a:endParaRPr lang="en-US" sz="88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27070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1192696" y="1825059"/>
            <a:ext cx="6281530" cy="4154984"/>
          </a:xfrm>
          <a:prstGeom prst="rect">
            <a:avLst/>
          </a:prstGeom>
          <a:noFill/>
        </p:spPr>
        <p:txBody>
          <a:bodyPr wrap="square" rtlCol="0">
            <a:spAutoFit/>
          </a:bodyPr>
          <a:lstStyle/>
          <a:p>
            <a:r>
              <a:rPr lang="en-US" sz="4400" dirty="0">
                <a:latin typeface="Verdana" panose="020B0604030504040204" pitchFamily="34" charset="0"/>
                <a:ea typeface="Verdana" panose="020B0604030504040204" pitchFamily="34" charset="0"/>
              </a:rPr>
              <a:t>How is International Studies different from Area Studies?</a:t>
            </a:r>
          </a:p>
          <a:p>
            <a:endParaRPr lang="en-US" sz="4400" dirty="0">
              <a:latin typeface="Verdana" panose="020B0604030504040204" pitchFamily="34" charset="0"/>
              <a:ea typeface="Verdana" panose="020B0604030504040204" pitchFamily="34" charset="0"/>
            </a:endParaRPr>
          </a:p>
          <a:p>
            <a:r>
              <a:rPr lang="en-US" sz="4400" dirty="0">
                <a:latin typeface="Verdana" panose="020B0604030504040204" pitchFamily="34" charset="0"/>
                <a:ea typeface="Verdana" panose="020B0604030504040204" pitchFamily="34" charset="0"/>
              </a:rPr>
              <a:t>Let’s figure that out from the bottom up.  </a:t>
            </a:r>
          </a:p>
        </p:txBody>
      </p:sp>
      <p:pic>
        <p:nvPicPr>
          <p:cNvPr id="3" name="Graphic 2" descr="Puzzle pieces">
            <a:extLst>
              <a:ext uri="{FF2B5EF4-FFF2-40B4-BE49-F238E27FC236}">
                <a16:creationId xmlns:a16="http://schemas.microsoft.com/office/drawing/2014/main" id="{A4B86DA1-6F2D-4945-99A3-42E39D5EA8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74226" y="1275521"/>
            <a:ext cx="4306957" cy="4306957"/>
          </a:xfrm>
          <a:prstGeom prst="rect">
            <a:avLst/>
          </a:prstGeom>
        </p:spPr>
      </p:pic>
    </p:spTree>
    <p:extLst>
      <p:ext uri="{BB962C8B-B14F-4D97-AF65-F5344CB8AC3E}">
        <p14:creationId xmlns:p14="http://schemas.microsoft.com/office/powerpoint/2010/main" val="3528041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Earth Globe   Asia">
            <a:extLst>
              <a:ext uri="{FF2B5EF4-FFF2-40B4-BE49-F238E27FC236}">
                <a16:creationId xmlns:a16="http://schemas.microsoft.com/office/drawing/2014/main" id="{637510B6-1D80-4FC0-B3B4-C11EBCF0DD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0781" y="2027582"/>
            <a:ext cx="2802835" cy="2802835"/>
          </a:xfrm>
          <a:prstGeom prst="rect">
            <a:avLst/>
          </a:prstGeom>
        </p:spPr>
      </p:pic>
      <p:sp>
        <p:nvSpPr>
          <p:cNvPr id="9" name="TextBox 8">
            <a:extLst>
              <a:ext uri="{FF2B5EF4-FFF2-40B4-BE49-F238E27FC236}">
                <a16:creationId xmlns:a16="http://schemas.microsoft.com/office/drawing/2014/main" id="{96747EF3-D50F-45D3-BDE3-406A4FAE5969}"/>
              </a:ext>
            </a:extLst>
          </p:cNvPr>
          <p:cNvSpPr txBox="1"/>
          <p:nvPr/>
        </p:nvSpPr>
        <p:spPr>
          <a:xfrm>
            <a:off x="3763616" y="636104"/>
            <a:ext cx="8017567" cy="7294305"/>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Check out some of  the </a:t>
            </a:r>
            <a:r>
              <a:rPr lang="en-US" sz="3600" dirty="0">
                <a:latin typeface="Verdana" panose="020B0604030504040204" pitchFamily="34" charset="0"/>
                <a:ea typeface="Verdana" panose="020B0604030504040204" pitchFamily="34" charset="0"/>
                <a:hlinkClick r:id="rId4"/>
              </a:rPr>
              <a:t>Table of Contents for a couple of different issues of </a:t>
            </a:r>
            <a:r>
              <a:rPr lang="en-US" sz="3600" i="1" dirty="0">
                <a:latin typeface="Verdana" panose="020B0604030504040204" pitchFamily="34" charset="0"/>
                <a:ea typeface="Verdana" panose="020B0604030504040204" pitchFamily="34" charset="0"/>
                <a:hlinkClick r:id="rId4"/>
              </a:rPr>
              <a:t>International Studies Review </a:t>
            </a:r>
            <a:r>
              <a:rPr lang="en-US" sz="3600" dirty="0">
                <a:latin typeface="Verdana" panose="020B0604030504040204" pitchFamily="34" charset="0"/>
                <a:ea typeface="Verdana" panose="020B0604030504040204" pitchFamily="34" charset="0"/>
              </a:rPr>
              <a:t>through JSTOR’s site.  </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How does International Studies compare with Area Studies?  </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How do they seem to overlap in purpose and how do they seem to differ?</a:t>
            </a:r>
          </a:p>
          <a:p>
            <a:endParaRPr lang="en-US" sz="3600" dirty="0">
              <a:latin typeface="Verdana" panose="020B0604030504040204" pitchFamily="34" charset="0"/>
              <a:ea typeface="Verdana" panose="020B0604030504040204" pitchFamily="34" charset="0"/>
            </a:endParaRPr>
          </a:p>
          <a:p>
            <a:endParaRPr lang="en-US" sz="3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55463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755374" y="927652"/>
            <a:ext cx="6294783" cy="5632311"/>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Now take a look at a list of the </a:t>
            </a:r>
            <a:r>
              <a:rPr lang="en-US" sz="3600" dirty="0">
                <a:latin typeface="Verdana" panose="020B0604030504040204" pitchFamily="34" charset="0"/>
                <a:ea typeface="Verdana" panose="020B0604030504040204" pitchFamily="34" charset="0"/>
                <a:hlinkClick r:id="rId2"/>
              </a:rPr>
              <a:t>British International Studies Association’s working groups</a:t>
            </a:r>
            <a:r>
              <a:rPr lang="en-US" sz="3600" dirty="0">
                <a:latin typeface="Verdana" panose="020B0604030504040204" pitchFamily="34" charset="0"/>
                <a:ea typeface="Verdana" panose="020B0604030504040204" pitchFamily="34" charset="0"/>
              </a:rPr>
              <a:t>.</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How can you refine your understanding of what International Studies is after considering BISA’s areas of focus? </a:t>
            </a:r>
          </a:p>
        </p:txBody>
      </p:sp>
      <p:pic>
        <p:nvPicPr>
          <p:cNvPr id="6" name="Graphic 5" descr="Map compass">
            <a:extLst>
              <a:ext uri="{FF2B5EF4-FFF2-40B4-BE49-F238E27FC236}">
                <a16:creationId xmlns:a16="http://schemas.microsoft.com/office/drawing/2014/main" id="{9BE865AF-2F37-4BE3-A159-5B28101B50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93567" y="1166842"/>
            <a:ext cx="4399721" cy="4399721"/>
          </a:xfrm>
          <a:prstGeom prst="rect">
            <a:avLst/>
          </a:prstGeom>
        </p:spPr>
      </p:pic>
    </p:spTree>
    <p:extLst>
      <p:ext uri="{BB962C8B-B14F-4D97-AF65-F5344CB8AC3E}">
        <p14:creationId xmlns:p14="http://schemas.microsoft.com/office/powerpoint/2010/main" val="105765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98208-CA1F-4184-91B2-5FC2B84E583F}"/>
              </a:ext>
            </a:extLst>
          </p:cNvPr>
          <p:cNvSpPr>
            <a:spLocks noGrp="1"/>
          </p:cNvSpPr>
          <p:nvPr>
            <p:ph type="title"/>
          </p:nvPr>
        </p:nvSpPr>
        <p:spPr/>
        <p:txBody>
          <a:bodyPr>
            <a:normAutofit/>
          </a:bodyPr>
          <a:lstStyle/>
          <a:p>
            <a:r>
              <a:rPr lang="en-US" sz="2400" dirty="0"/>
              <a:t>How the international Studies association defines its purpose:</a:t>
            </a:r>
          </a:p>
        </p:txBody>
      </p:sp>
      <p:sp>
        <p:nvSpPr>
          <p:cNvPr id="3" name="Content Placeholder 2">
            <a:extLst>
              <a:ext uri="{FF2B5EF4-FFF2-40B4-BE49-F238E27FC236}">
                <a16:creationId xmlns:a16="http://schemas.microsoft.com/office/drawing/2014/main" id="{6515A592-ED5D-460A-A49D-1F2AB2F80CFE}"/>
              </a:ext>
            </a:extLst>
          </p:cNvPr>
          <p:cNvSpPr>
            <a:spLocks noGrp="1"/>
          </p:cNvSpPr>
          <p:nvPr>
            <p:ph idx="1"/>
          </p:nvPr>
        </p:nvSpPr>
        <p:spPr>
          <a:xfrm>
            <a:off x="581192" y="2180496"/>
            <a:ext cx="11029615" cy="4379330"/>
          </a:xfrm>
        </p:spPr>
        <p:txBody>
          <a:bodyPr>
            <a:normAutofit/>
          </a:bodyPr>
          <a:lstStyle/>
          <a:p>
            <a:pPr marL="0" indent="0" fontAlgn="base">
              <a:buNone/>
            </a:pPr>
            <a:r>
              <a:rPr lang="en-US" dirty="0"/>
              <a:t>The International Studies Association, in order to promote international understanding, supports the following goals:</a:t>
            </a:r>
          </a:p>
          <a:p>
            <a:pPr fontAlgn="base"/>
            <a:r>
              <a:rPr lang="en-US" dirty="0"/>
              <a:t>Provide opportunities for communications among educators, researchers, and practitioners in order to continually share intellectual interests and meet the challenges of a changing global environment</a:t>
            </a:r>
          </a:p>
          <a:p>
            <a:pPr fontAlgn="base"/>
            <a:r>
              <a:rPr lang="en-US" dirty="0"/>
              <a:t>Develop contacts among specialists from all parts of the world in order to facilitate scientific and cultural change</a:t>
            </a:r>
          </a:p>
          <a:p>
            <a:pPr fontAlgn="base"/>
            <a:r>
              <a:rPr lang="en-US" dirty="0"/>
              <a:t>Provide channels of communication between academics and policy makers to promote a successful link between the production of knowledge and its utilization</a:t>
            </a:r>
          </a:p>
          <a:p>
            <a:pPr fontAlgn="base"/>
            <a:r>
              <a:rPr lang="en-US" dirty="0"/>
              <a:t>Improve the teaching and dissemination of ideas, concepts, methods, and information in the field of International Studies</a:t>
            </a:r>
          </a:p>
          <a:p>
            <a:pPr fontAlgn="base"/>
            <a:r>
              <a:rPr lang="en-US" dirty="0"/>
              <a:t>Publication of knowledge through its seven journals, compendium, and other publications</a:t>
            </a:r>
          </a:p>
          <a:p>
            <a:pPr fontAlgn="base"/>
            <a:r>
              <a:rPr lang="en-US" dirty="0"/>
              <a:t>Maintain a World Wide Web Page on the Internet</a:t>
            </a:r>
          </a:p>
          <a:p>
            <a:pPr marL="0" indent="0">
              <a:buNone/>
            </a:pPr>
            <a:r>
              <a:rPr lang="en-US" b="1" dirty="0">
                <a:latin typeface="Verdana" panose="020B0604030504040204" pitchFamily="34" charset="0"/>
                <a:ea typeface="Verdana" panose="020B0604030504040204" pitchFamily="34" charset="0"/>
              </a:rPr>
              <a:t>What hints do these goals give us about how the IAS would define International Studies?</a:t>
            </a:r>
          </a:p>
        </p:txBody>
      </p:sp>
    </p:spTree>
    <p:extLst>
      <p:ext uri="{BB962C8B-B14F-4D97-AF65-F5344CB8AC3E}">
        <p14:creationId xmlns:p14="http://schemas.microsoft.com/office/powerpoint/2010/main" val="398194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747EF3-D50F-45D3-BDE3-406A4FAE5969}"/>
              </a:ext>
            </a:extLst>
          </p:cNvPr>
          <p:cNvSpPr txBox="1"/>
          <p:nvPr/>
        </p:nvSpPr>
        <p:spPr>
          <a:xfrm>
            <a:off x="596348" y="2533907"/>
            <a:ext cx="6785113" cy="3416320"/>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Discuss with a partner:</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How might we define International Studies?</a:t>
            </a:r>
          </a:p>
          <a:p>
            <a:endParaRPr lang="en-US" sz="3600" dirty="0">
              <a:latin typeface="Verdana" panose="020B0604030504040204" pitchFamily="34" charset="0"/>
              <a:ea typeface="Verdana" panose="020B0604030504040204" pitchFamily="34" charset="0"/>
            </a:endParaRPr>
          </a:p>
          <a:p>
            <a:endParaRPr lang="en-US" sz="3600" dirty="0">
              <a:latin typeface="Verdana" panose="020B0604030504040204" pitchFamily="34" charset="0"/>
              <a:ea typeface="Verdana" panose="020B0604030504040204" pitchFamily="34" charset="0"/>
            </a:endParaRPr>
          </a:p>
        </p:txBody>
      </p:sp>
      <p:pic>
        <p:nvPicPr>
          <p:cNvPr id="3" name="Graphic 2" descr="Chat">
            <a:extLst>
              <a:ext uri="{FF2B5EF4-FFF2-40B4-BE49-F238E27FC236}">
                <a16:creationId xmlns:a16="http://schemas.microsoft.com/office/drawing/2014/main" id="{FDDC1188-29D1-43E2-805A-9DBC2D5BE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06477" y="1364973"/>
            <a:ext cx="4128054" cy="4128054"/>
          </a:xfrm>
          <a:prstGeom prst="rect">
            <a:avLst/>
          </a:prstGeom>
        </p:spPr>
      </p:pic>
    </p:spTree>
    <p:extLst>
      <p:ext uri="{BB962C8B-B14F-4D97-AF65-F5344CB8AC3E}">
        <p14:creationId xmlns:p14="http://schemas.microsoft.com/office/powerpoint/2010/main" val="166320138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2866</TotalTime>
  <Words>756</Words>
  <Application>Microsoft Office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Gill Sans MT</vt:lpstr>
      <vt:lpstr>Verdana</vt:lpstr>
      <vt:lpstr>Wingdings 2</vt:lpstr>
      <vt:lpstr>Dividend</vt:lpstr>
      <vt:lpstr>Unit 2:  Identities in south Asia</vt:lpstr>
      <vt:lpstr>Review: Our course is “interdisciplinary.” what does that mean?</vt:lpstr>
      <vt:lpstr>Review: We have learned about one type of interdisciplinary studies already – area studies</vt:lpstr>
      <vt:lpstr>Time to consider a new type of interdisciplinary study…</vt:lpstr>
      <vt:lpstr>PowerPoint Presentation</vt:lpstr>
      <vt:lpstr>PowerPoint Presentation</vt:lpstr>
      <vt:lpstr>PowerPoint Presentation</vt:lpstr>
      <vt:lpstr>How the international Studies association defines its purpose:</vt:lpstr>
      <vt:lpstr>PowerPoint Presentation</vt:lpstr>
      <vt:lpstr>Did you notice that International Studies tends to be…</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28</cp:revision>
  <dcterms:created xsi:type="dcterms:W3CDTF">2021-08-01T17:30:05Z</dcterms:created>
  <dcterms:modified xsi:type="dcterms:W3CDTF">2022-02-26T01:16:45Z</dcterms:modified>
</cp:coreProperties>
</file>