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59" r:id="rId4"/>
    <p:sldId id="261" r:id="rId5"/>
    <p:sldId id="262" r:id="rId6"/>
    <p:sldId id="263" r:id="rId7"/>
    <p:sldId id="264" r:id="rId8"/>
    <p:sldId id="266" r:id="rId9"/>
    <p:sldId id="267" r:id="rId10"/>
    <p:sldId id="268" r:id="rId11"/>
    <p:sldId id="269" r:id="rId12"/>
    <p:sldId id="270"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62" autoAdjust="0"/>
    <p:restoredTop sz="94660"/>
  </p:normalViewPr>
  <p:slideViewPr>
    <p:cSldViewPr snapToGrid="0">
      <p:cViewPr varScale="1">
        <p:scale>
          <a:sx n="72" d="100"/>
          <a:sy n="72" d="100"/>
        </p:scale>
        <p:origin x="732"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2/24/2022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2/24/2022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2/24/2022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2/24/2022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2/24/2022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adsworth.cengage.com/religion_d/special_features/popups/maps/index.html" TargetMode="External"/><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wadsworth.cengage.com/religion_d/special_features/popups/maps/index.html" TargetMode="External"/><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adsworth.cengage.com/religion_d/special_features/popups/maps/index.html" TargetMode="External"/><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adsworth.cengage.com/religion_d/special_features/popups/maps/index.html" TargetMode="External"/><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adsworth.cengage.com/religion_d/special_features/popups/maps/index.html" TargetMode="External"/><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adsworth.cengage.com/religion_d/special_features/popups/maps/index.html" TargetMode="External"/><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columbia.edu/itc/mealac/pritchett/00maplinks/overview/religions/religions.html" TargetMode="External"/><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adsworth.cengage.com/religion_d/special_features/popups/maps/index.html" TargetMode="External"/><Relationship Id="rId2" Type="http://schemas.openxmlformats.org/officeDocument/2006/relationships/image" Target="../media/image4.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D0E83-0404-4B41-AEBA-05B7A82D1ADF}"/>
              </a:ext>
            </a:extLst>
          </p:cNvPr>
          <p:cNvSpPr>
            <a:spLocks noGrp="1"/>
          </p:cNvSpPr>
          <p:nvPr>
            <p:ph type="ctrTitle"/>
          </p:nvPr>
        </p:nvSpPr>
        <p:spPr/>
        <p:txBody>
          <a:bodyPr/>
          <a:lstStyle/>
          <a:p>
            <a:r>
              <a:rPr lang="en-US" dirty="0"/>
              <a:t>Unit 1:  South Asia as region </a:t>
            </a:r>
          </a:p>
        </p:txBody>
      </p:sp>
      <p:sp>
        <p:nvSpPr>
          <p:cNvPr id="3" name="Subtitle 2">
            <a:extLst>
              <a:ext uri="{FF2B5EF4-FFF2-40B4-BE49-F238E27FC236}">
                <a16:creationId xmlns:a16="http://schemas.microsoft.com/office/drawing/2014/main" id="{01D25482-D893-4525-B428-9387A30B43AB}"/>
              </a:ext>
            </a:extLst>
          </p:cNvPr>
          <p:cNvSpPr>
            <a:spLocks noGrp="1"/>
          </p:cNvSpPr>
          <p:nvPr>
            <p:ph type="subTitle" idx="1"/>
          </p:nvPr>
        </p:nvSpPr>
        <p:spPr/>
        <p:txBody>
          <a:bodyPr>
            <a:normAutofit fontScale="62500" lnSpcReduction="20000"/>
          </a:bodyPr>
          <a:lstStyle/>
          <a:p>
            <a:r>
              <a:rPr lang="en-US" b="1" dirty="0"/>
              <a:t>India and south Asia:  From area studies to ethnic studies</a:t>
            </a:r>
          </a:p>
          <a:p>
            <a:r>
              <a:rPr lang="en-US" dirty="0"/>
              <a:t>Developed by Rachel Heilman (Issaquah High School) with support from the South Asia Center at the University of Washington with funding from the U.S. Department of Education National Resource Centers Program.</a:t>
            </a:r>
            <a:endParaRPr lang="en-US" b="1" dirty="0"/>
          </a:p>
        </p:txBody>
      </p:sp>
      <p:sp>
        <p:nvSpPr>
          <p:cNvPr id="4" name="Rectangle 3">
            <a:extLst>
              <a:ext uri="{FF2B5EF4-FFF2-40B4-BE49-F238E27FC236}">
                <a16:creationId xmlns:a16="http://schemas.microsoft.com/office/drawing/2014/main" id="{C22FCC8D-28C6-43A4-A467-04E2E0A1B78F}"/>
              </a:ext>
            </a:extLst>
          </p:cNvPr>
          <p:cNvSpPr/>
          <p:nvPr/>
        </p:nvSpPr>
        <p:spPr>
          <a:xfrm>
            <a:off x="1760527" y="4186535"/>
            <a:ext cx="8670963" cy="1323439"/>
          </a:xfrm>
          <a:prstGeom prst="rect">
            <a:avLst/>
          </a:prstGeom>
          <a:noFill/>
        </p:spPr>
        <p:txBody>
          <a:bodyPr wrap="none" lIns="91440" tIns="45720" rIns="91440" bIns="45720">
            <a:spAutoFit/>
          </a:bodyPr>
          <a:lstStyle/>
          <a:p>
            <a:pPr algn="ctr"/>
            <a:r>
              <a:rPr lang="en-US" sz="8000" b="1" cap="none" spc="0" dirty="0">
                <a:ln w="6600">
                  <a:solidFill>
                    <a:schemeClr val="accent2"/>
                  </a:solidFill>
                  <a:prstDash val="solid"/>
                </a:ln>
                <a:solidFill>
                  <a:srgbClr val="FFFFFF"/>
                </a:solidFill>
                <a:effectLst>
                  <a:outerShdw dist="38100" dir="2700000" algn="tl" rotWithShape="0">
                    <a:schemeClr val="accent2"/>
                  </a:outerShdw>
                </a:effectLst>
              </a:rPr>
              <a:t>Cultural Diffusion</a:t>
            </a:r>
          </a:p>
        </p:txBody>
      </p:sp>
    </p:spTree>
    <p:extLst>
      <p:ext uri="{BB962C8B-B14F-4D97-AF65-F5344CB8AC3E}">
        <p14:creationId xmlns:p14="http://schemas.microsoft.com/office/powerpoint/2010/main" val="557985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72BEA-9A0A-40DA-87BF-E085D7D99668}"/>
              </a:ext>
            </a:extLst>
          </p:cNvPr>
          <p:cNvSpPr>
            <a:spLocks noGrp="1"/>
          </p:cNvSpPr>
          <p:nvPr>
            <p:ph type="title"/>
          </p:nvPr>
        </p:nvSpPr>
        <p:spPr/>
        <p:txBody>
          <a:bodyPr>
            <a:normAutofit/>
          </a:bodyPr>
          <a:lstStyle/>
          <a:p>
            <a:r>
              <a:rPr lang="en-US" sz="3600" dirty="0"/>
              <a:t>Ethnic religion</a:t>
            </a:r>
          </a:p>
        </p:txBody>
      </p:sp>
      <p:sp>
        <p:nvSpPr>
          <p:cNvPr id="8" name="Content Placeholder 7">
            <a:extLst>
              <a:ext uri="{FF2B5EF4-FFF2-40B4-BE49-F238E27FC236}">
                <a16:creationId xmlns:a16="http://schemas.microsoft.com/office/drawing/2014/main" id="{218AD119-B787-4963-B569-2D204E9CA1AE}"/>
              </a:ext>
            </a:extLst>
          </p:cNvPr>
          <p:cNvSpPr>
            <a:spLocks noGrp="1"/>
          </p:cNvSpPr>
          <p:nvPr>
            <p:ph sz="half" idx="1"/>
          </p:nvPr>
        </p:nvSpPr>
        <p:spPr>
          <a:xfrm>
            <a:off x="581025" y="2076249"/>
            <a:ext cx="4468647" cy="3567130"/>
          </a:xfrm>
          <a:prstGeom prst="rect">
            <a:avLst/>
          </a:prstGeom>
        </p:spPr>
        <p:txBody>
          <a:bodyPr wrap="square">
            <a:spAutoFit/>
          </a:bodyPr>
          <a:lstStyle/>
          <a:p>
            <a:pPr marL="324000" lvl="1" indent="0">
              <a:buNone/>
            </a:pPr>
            <a:r>
              <a:rPr lang="en-US" sz="2400" dirty="0"/>
              <a:t>Hinduism is closely tied to India, but the boundaries of modern India were drawn quite recently (1947) and there are many Hindus living outside of the region.</a:t>
            </a:r>
          </a:p>
          <a:p>
            <a:pPr marL="324000" lvl="1" indent="0">
              <a:buNone/>
            </a:pPr>
            <a:r>
              <a:rPr lang="en-US" sz="2400" dirty="0"/>
              <a:t>Does that impact the way we can use Hinduism to delineate South Asia’s boundaries?</a:t>
            </a:r>
          </a:p>
        </p:txBody>
      </p:sp>
      <p:pic>
        <p:nvPicPr>
          <p:cNvPr id="11" name="Content Placeholder 5">
            <a:extLst>
              <a:ext uri="{FF2B5EF4-FFF2-40B4-BE49-F238E27FC236}">
                <a16:creationId xmlns:a16="http://schemas.microsoft.com/office/drawing/2014/main" id="{89191F7A-6A96-480D-AE2B-16C2301401BC}"/>
              </a:ext>
            </a:extLst>
          </p:cNvPr>
          <p:cNvPicPr>
            <a:picLocks noGrp="1" noChangeAspect="1"/>
          </p:cNvPicPr>
          <p:nvPr>
            <p:ph sz="half" idx="2"/>
          </p:nvPr>
        </p:nvPicPr>
        <p:blipFill>
          <a:blip r:embed="rId2"/>
          <a:stretch>
            <a:fillRect/>
          </a:stretch>
        </p:blipFill>
        <p:spPr>
          <a:xfrm>
            <a:off x="5284384" y="1995251"/>
            <a:ext cx="6326425" cy="4308842"/>
          </a:xfrm>
        </p:spPr>
      </p:pic>
      <p:sp>
        <p:nvSpPr>
          <p:cNvPr id="13" name="TextBox 12">
            <a:extLst>
              <a:ext uri="{FF2B5EF4-FFF2-40B4-BE49-F238E27FC236}">
                <a16:creationId xmlns:a16="http://schemas.microsoft.com/office/drawing/2014/main" id="{94A3F8B7-EDD2-4AA0-BFD4-BF670FB21D56}"/>
              </a:ext>
            </a:extLst>
          </p:cNvPr>
          <p:cNvSpPr txBox="1"/>
          <p:nvPr/>
        </p:nvSpPr>
        <p:spPr>
          <a:xfrm>
            <a:off x="1167828" y="6335133"/>
            <a:ext cx="8770350" cy="246221"/>
          </a:xfrm>
          <a:prstGeom prst="rect">
            <a:avLst/>
          </a:prstGeom>
          <a:noFill/>
        </p:spPr>
        <p:txBody>
          <a:bodyPr wrap="none" rtlCol="0">
            <a:spAutoFit/>
          </a:bodyPr>
          <a:lstStyle/>
          <a:p>
            <a:r>
              <a:rPr lang="en-US" sz="1000" dirty="0"/>
              <a:t>Source: “World Dispersion of the Hindu Community” from </a:t>
            </a:r>
            <a:r>
              <a:rPr lang="en-US" sz="1000" i="1" dirty="0"/>
              <a:t>Patterns of Religion</a:t>
            </a:r>
            <a:r>
              <a:rPr lang="en-US" sz="1000" dirty="0"/>
              <a:t> </a:t>
            </a:r>
            <a:r>
              <a:rPr lang="en-US" sz="1000" dirty="0">
                <a:hlinkClick r:id="rId3"/>
              </a:rPr>
              <a:t>http://s-wadsworth.cengage.com/religion_d/special_features/popups/maps/index.html</a:t>
            </a:r>
            <a:r>
              <a:rPr lang="en-US" sz="1000" dirty="0"/>
              <a:t>  </a:t>
            </a:r>
          </a:p>
        </p:txBody>
      </p:sp>
    </p:spTree>
    <p:extLst>
      <p:ext uri="{BB962C8B-B14F-4D97-AF65-F5344CB8AC3E}">
        <p14:creationId xmlns:p14="http://schemas.microsoft.com/office/powerpoint/2010/main" val="1508679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37420-4A1E-4745-9655-9C21222F36DE}"/>
              </a:ext>
            </a:extLst>
          </p:cNvPr>
          <p:cNvSpPr>
            <a:spLocks noGrp="1"/>
          </p:cNvSpPr>
          <p:nvPr>
            <p:ph type="title"/>
          </p:nvPr>
        </p:nvSpPr>
        <p:spPr/>
        <p:txBody>
          <a:bodyPr/>
          <a:lstStyle/>
          <a:p>
            <a:r>
              <a:rPr lang="en-US" dirty="0"/>
              <a:t>Universalizing Religion</a:t>
            </a:r>
          </a:p>
        </p:txBody>
      </p:sp>
      <p:pic>
        <p:nvPicPr>
          <p:cNvPr id="6" name="Content Placeholder 5">
            <a:extLst>
              <a:ext uri="{FF2B5EF4-FFF2-40B4-BE49-F238E27FC236}">
                <a16:creationId xmlns:a16="http://schemas.microsoft.com/office/drawing/2014/main" id="{127D0E85-9725-4A4C-B610-28D16A5838F2}"/>
              </a:ext>
            </a:extLst>
          </p:cNvPr>
          <p:cNvPicPr>
            <a:picLocks noGrp="1" noChangeAspect="1"/>
          </p:cNvPicPr>
          <p:nvPr>
            <p:ph sz="half" idx="1"/>
          </p:nvPr>
        </p:nvPicPr>
        <p:blipFill>
          <a:blip r:embed="rId2"/>
          <a:stretch>
            <a:fillRect/>
          </a:stretch>
        </p:blipFill>
        <p:spPr>
          <a:xfrm>
            <a:off x="566084" y="2006221"/>
            <a:ext cx="5930249" cy="4432772"/>
          </a:xfrm>
        </p:spPr>
      </p:pic>
      <p:sp>
        <p:nvSpPr>
          <p:cNvPr id="4" name="Content Placeholder 3">
            <a:extLst>
              <a:ext uri="{FF2B5EF4-FFF2-40B4-BE49-F238E27FC236}">
                <a16:creationId xmlns:a16="http://schemas.microsoft.com/office/drawing/2014/main" id="{C19FAA72-E2D7-4FBF-9FEC-F6B7CA01C22B}"/>
              </a:ext>
            </a:extLst>
          </p:cNvPr>
          <p:cNvSpPr>
            <a:spLocks noGrp="1"/>
          </p:cNvSpPr>
          <p:nvPr>
            <p:ph sz="half" idx="2"/>
          </p:nvPr>
        </p:nvSpPr>
        <p:spPr>
          <a:xfrm>
            <a:off x="6755641" y="2483893"/>
            <a:ext cx="4855167" cy="3377157"/>
          </a:xfrm>
        </p:spPr>
        <p:txBody>
          <a:bodyPr>
            <a:normAutofit fontScale="85000" lnSpcReduction="20000"/>
          </a:bodyPr>
          <a:lstStyle/>
          <a:p>
            <a:pPr marL="0" indent="0">
              <a:buNone/>
            </a:pPr>
            <a:r>
              <a:rPr lang="en-US" sz="3600" dirty="0"/>
              <a:t>Buddhism originated in South Asia, but most of its practitioners today live outside of the region.</a:t>
            </a:r>
          </a:p>
          <a:p>
            <a:pPr marL="0" indent="0">
              <a:buNone/>
            </a:pPr>
            <a:r>
              <a:rPr lang="en-US" sz="3600" dirty="0"/>
              <a:t>How does that complicate our attempts to use belief systems to delineate South Asia’s regional boundaries?</a:t>
            </a:r>
          </a:p>
          <a:p>
            <a:pPr marL="0" indent="0">
              <a:buNone/>
            </a:pPr>
            <a:endParaRPr lang="en-US" dirty="0"/>
          </a:p>
        </p:txBody>
      </p:sp>
      <p:sp>
        <p:nvSpPr>
          <p:cNvPr id="7" name="TextBox 6">
            <a:extLst>
              <a:ext uri="{FF2B5EF4-FFF2-40B4-BE49-F238E27FC236}">
                <a16:creationId xmlns:a16="http://schemas.microsoft.com/office/drawing/2014/main" id="{DC7ED551-938E-4256-B626-97D500B7CE07}"/>
              </a:ext>
            </a:extLst>
          </p:cNvPr>
          <p:cNvSpPr txBox="1"/>
          <p:nvPr/>
        </p:nvSpPr>
        <p:spPr>
          <a:xfrm>
            <a:off x="313898" y="6438993"/>
            <a:ext cx="9618339" cy="246221"/>
          </a:xfrm>
          <a:prstGeom prst="rect">
            <a:avLst/>
          </a:prstGeom>
          <a:noFill/>
        </p:spPr>
        <p:txBody>
          <a:bodyPr wrap="none" rtlCol="0">
            <a:spAutoFit/>
          </a:bodyPr>
          <a:lstStyle/>
          <a:p>
            <a:r>
              <a:rPr lang="en-US" sz="1000" dirty="0"/>
              <a:t>Source: “Shakyamuni’s Birthplace and Dispersion of Buddhism to East Asia” from </a:t>
            </a:r>
            <a:r>
              <a:rPr lang="en-US" sz="1000" i="1" dirty="0"/>
              <a:t>World Religions </a:t>
            </a:r>
            <a:r>
              <a:rPr lang="en-US" sz="1000" dirty="0">
                <a:hlinkClick r:id="rId3"/>
              </a:rPr>
              <a:t>http://s-wadsworth.cengage.com/religion_d/special_features/popups/maps/index.html</a:t>
            </a:r>
            <a:r>
              <a:rPr lang="en-US" sz="1000" dirty="0"/>
              <a:t>  </a:t>
            </a:r>
          </a:p>
        </p:txBody>
      </p:sp>
    </p:spTree>
    <p:extLst>
      <p:ext uri="{BB962C8B-B14F-4D97-AF65-F5344CB8AC3E}">
        <p14:creationId xmlns:p14="http://schemas.microsoft.com/office/powerpoint/2010/main" val="471512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Shooting star">
            <a:extLst>
              <a:ext uri="{FF2B5EF4-FFF2-40B4-BE49-F238E27FC236}">
                <a16:creationId xmlns:a16="http://schemas.microsoft.com/office/drawing/2014/main" id="{0D142591-C0FB-44F7-B22C-EAADAFF599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4400" y="1176130"/>
            <a:ext cx="4505739" cy="4505739"/>
          </a:xfrm>
          <a:prstGeom prst="rect">
            <a:avLst/>
          </a:prstGeom>
        </p:spPr>
      </p:pic>
      <p:sp>
        <p:nvSpPr>
          <p:cNvPr id="8" name="TextBox 7">
            <a:extLst>
              <a:ext uri="{FF2B5EF4-FFF2-40B4-BE49-F238E27FC236}">
                <a16:creationId xmlns:a16="http://schemas.microsoft.com/office/drawing/2014/main" id="{40E1C004-3106-4A6B-8FE0-CCA8DBCA4550}"/>
              </a:ext>
            </a:extLst>
          </p:cNvPr>
          <p:cNvSpPr txBox="1"/>
          <p:nvPr/>
        </p:nvSpPr>
        <p:spPr>
          <a:xfrm>
            <a:off x="5645428" y="1176130"/>
            <a:ext cx="5963476" cy="5632311"/>
          </a:xfrm>
          <a:prstGeom prst="rect">
            <a:avLst/>
          </a:prstGeom>
          <a:noFill/>
        </p:spPr>
        <p:txBody>
          <a:bodyPr wrap="square" rtlCol="0">
            <a:spAutoFit/>
          </a:bodyPr>
          <a:lstStyle/>
          <a:p>
            <a:r>
              <a:rPr lang="en-US" sz="4000" dirty="0"/>
              <a:t>To wrap things up, finish this sentence:</a:t>
            </a:r>
          </a:p>
          <a:p>
            <a:endParaRPr lang="en-US" sz="4000" dirty="0"/>
          </a:p>
          <a:p>
            <a:r>
              <a:rPr lang="en-US" sz="4000" dirty="0"/>
              <a:t>It can be a challenge to use belief systems as we attempt to define South Asia’s regional boundaries, but/so __________________.</a:t>
            </a:r>
          </a:p>
        </p:txBody>
      </p:sp>
    </p:spTree>
    <p:extLst>
      <p:ext uri="{BB962C8B-B14F-4D97-AF65-F5344CB8AC3E}">
        <p14:creationId xmlns:p14="http://schemas.microsoft.com/office/powerpoint/2010/main" val="2114083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Shooting star">
            <a:extLst>
              <a:ext uri="{FF2B5EF4-FFF2-40B4-BE49-F238E27FC236}">
                <a16:creationId xmlns:a16="http://schemas.microsoft.com/office/drawing/2014/main" id="{0D142591-C0FB-44F7-B22C-EAADAFF599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4400" y="1176130"/>
            <a:ext cx="4505739" cy="4505739"/>
          </a:xfrm>
          <a:prstGeom prst="rect">
            <a:avLst/>
          </a:prstGeom>
        </p:spPr>
      </p:pic>
      <p:sp>
        <p:nvSpPr>
          <p:cNvPr id="8" name="TextBox 7">
            <a:extLst>
              <a:ext uri="{FF2B5EF4-FFF2-40B4-BE49-F238E27FC236}">
                <a16:creationId xmlns:a16="http://schemas.microsoft.com/office/drawing/2014/main" id="{40E1C004-3106-4A6B-8FE0-CCA8DBCA4550}"/>
              </a:ext>
            </a:extLst>
          </p:cNvPr>
          <p:cNvSpPr txBox="1"/>
          <p:nvPr/>
        </p:nvSpPr>
        <p:spPr>
          <a:xfrm>
            <a:off x="6771863" y="848139"/>
            <a:ext cx="4678015" cy="5909310"/>
          </a:xfrm>
          <a:prstGeom prst="rect">
            <a:avLst/>
          </a:prstGeom>
          <a:noFill/>
        </p:spPr>
        <p:txBody>
          <a:bodyPr wrap="square" rtlCol="0">
            <a:spAutoFit/>
          </a:bodyPr>
          <a:lstStyle/>
          <a:p>
            <a:r>
              <a:rPr lang="en-US" sz="5400" dirty="0"/>
              <a:t>First, let’s get the vocabulary we need for our discussion!</a:t>
            </a:r>
          </a:p>
          <a:p>
            <a:r>
              <a:rPr lang="en-US" sz="5400" dirty="0"/>
              <a:t>Be prepared to take some notes.</a:t>
            </a:r>
          </a:p>
        </p:txBody>
      </p:sp>
    </p:spTree>
    <p:extLst>
      <p:ext uri="{BB962C8B-B14F-4D97-AF65-F5344CB8AC3E}">
        <p14:creationId xmlns:p14="http://schemas.microsoft.com/office/powerpoint/2010/main" val="3297695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62D9B-BA59-4B7D-A101-2EAB3A509945}"/>
              </a:ext>
            </a:extLst>
          </p:cNvPr>
          <p:cNvSpPr>
            <a:spLocks noGrp="1"/>
          </p:cNvSpPr>
          <p:nvPr>
            <p:ph type="title"/>
          </p:nvPr>
        </p:nvSpPr>
        <p:spPr/>
        <p:txBody>
          <a:bodyPr>
            <a:normAutofit/>
          </a:bodyPr>
          <a:lstStyle/>
          <a:p>
            <a:r>
              <a:rPr lang="en-US" sz="4000" dirty="0"/>
              <a:t>Cultural hearth</a:t>
            </a:r>
          </a:p>
        </p:txBody>
      </p:sp>
      <p:sp>
        <p:nvSpPr>
          <p:cNvPr id="3" name="Content Placeholder 2">
            <a:extLst>
              <a:ext uri="{FF2B5EF4-FFF2-40B4-BE49-F238E27FC236}">
                <a16:creationId xmlns:a16="http://schemas.microsoft.com/office/drawing/2014/main" id="{6C4595F0-B875-44C1-9209-6F4B8EE25CDB}"/>
              </a:ext>
            </a:extLst>
          </p:cNvPr>
          <p:cNvSpPr>
            <a:spLocks noGrp="1"/>
          </p:cNvSpPr>
          <p:nvPr>
            <p:ph sz="half" idx="1"/>
          </p:nvPr>
        </p:nvSpPr>
        <p:spPr>
          <a:xfrm>
            <a:off x="0" y="2385391"/>
            <a:ext cx="5075584" cy="3474919"/>
          </a:xfrm>
        </p:spPr>
        <p:txBody>
          <a:bodyPr/>
          <a:lstStyle/>
          <a:p>
            <a:pPr marL="324000" lvl="1" indent="0">
              <a:buNone/>
            </a:pPr>
            <a:r>
              <a:rPr lang="en-US" sz="4000" dirty="0"/>
              <a:t>Geographic place of origin for a cultural feature (like a belief system)</a:t>
            </a:r>
          </a:p>
          <a:p>
            <a:endParaRPr lang="en-US" dirty="0"/>
          </a:p>
        </p:txBody>
      </p:sp>
      <p:pic>
        <p:nvPicPr>
          <p:cNvPr id="6" name="Content Placeholder 5">
            <a:extLst>
              <a:ext uri="{FF2B5EF4-FFF2-40B4-BE49-F238E27FC236}">
                <a16:creationId xmlns:a16="http://schemas.microsoft.com/office/drawing/2014/main" id="{0805AEAB-8D61-47F6-AE12-61A007648638}"/>
              </a:ext>
            </a:extLst>
          </p:cNvPr>
          <p:cNvPicPr>
            <a:picLocks noGrp="1" noChangeAspect="1"/>
          </p:cNvPicPr>
          <p:nvPr>
            <p:ph sz="half" idx="2"/>
          </p:nvPr>
        </p:nvPicPr>
        <p:blipFill>
          <a:blip r:embed="rId2"/>
          <a:stretch>
            <a:fillRect/>
          </a:stretch>
        </p:blipFill>
        <p:spPr>
          <a:xfrm>
            <a:off x="5075584" y="1909211"/>
            <a:ext cx="6357156" cy="4559533"/>
          </a:xfrm>
        </p:spPr>
      </p:pic>
      <p:sp>
        <p:nvSpPr>
          <p:cNvPr id="7" name="TextBox 6">
            <a:extLst>
              <a:ext uri="{FF2B5EF4-FFF2-40B4-BE49-F238E27FC236}">
                <a16:creationId xmlns:a16="http://schemas.microsoft.com/office/drawing/2014/main" id="{477FD7EB-1506-48A4-B48D-5FCC38007188}"/>
              </a:ext>
            </a:extLst>
          </p:cNvPr>
          <p:cNvSpPr txBox="1"/>
          <p:nvPr/>
        </p:nvSpPr>
        <p:spPr>
          <a:xfrm>
            <a:off x="98318" y="6527711"/>
            <a:ext cx="12104596" cy="261610"/>
          </a:xfrm>
          <a:prstGeom prst="rect">
            <a:avLst/>
          </a:prstGeom>
          <a:noFill/>
        </p:spPr>
        <p:txBody>
          <a:bodyPr wrap="none" rtlCol="0">
            <a:spAutoFit/>
          </a:bodyPr>
          <a:lstStyle/>
          <a:p>
            <a:r>
              <a:rPr lang="en-US" sz="1100" dirty="0"/>
              <a:t>Source: “Geopolitical Regions of the World and the Birthplaces of Twelve Major Living Religions” from </a:t>
            </a:r>
            <a:r>
              <a:rPr lang="en-US" sz="1100" i="1" dirty="0"/>
              <a:t>Patterns of Religion</a:t>
            </a:r>
            <a:r>
              <a:rPr lang="en-US" sz="1100" dirty="0"/>
              <a:t> </a:t>
            </a:r>
            <a:r>
              <a:rPr lang="en-US" sz="1100" dirty="0">
                <a:hlinkClick r:id="rId3"/>
              </a:rPr>
              <a:t>http://s-wadsworth.cengage.com/religion_d/special_features/popups/maps/index.html</a:t>
            </a:r>
            <a:r>
              <a:rPr lang="en-US" sz="1100" dirty="0"/>
              <a:t>  </a:t>
            </a:r>
          </a:p>
        </p:txBody>
      </p:sp>
    </p:spTree>
    <p:extLst>
      <p:ext uri="{BB962C8B-B14F-4D97-AF65-F5344CB8AC3E}">
        <p14:creationId xmlns:p14="http://schemas.microsoft.com/office/powerpoint/2010/main" val="1235397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D6038-F4DE-4AE8-A4A2-B199B6B1DEDF}"/>
              </a:ext>
            </a:extLst>
          </p:cNvPr>
          <p:cNvSpPr>
            <a:spLocks noGrp="1"/>
          </p:cNvSpPr>
          <p:nvPr>
            <p:ph type="title"/>
          </p:nvPr>
        </p:nvSpPr>
        <p:spPr/>
        <p:txBody>
          <a:bodyPr>
            <a:normAutofit/>
          </a:bodyPr>
          <a:lstStyle/>
          <a:p>
            <a:r>
              <a:rPr lang="en-US" sz="3600" dirty="0"/>
              <a:t>Cultural Diffusion</a:t>
            </a:r>
          </a:p>
        </p:txBody>
      </p:sp>
      <p:sp>
        <p:nvSpPr>
          <p:cNvPr id="4" name="Content Placeholder 3">
            <a:extLst>
              <a:ext uri="{FF2B5EF4-FFF2-40B4-BE49-F238E27FC236}">
                <a16:creationId xmlns:a16="http://schemas.microsoft.com/office/drawing/2014/main" id="{380B2B54-F974-4957-A7AE-78454DCB8727}"/>
              </a:ext>
            </a:extLst>
          </p:cNvPr>
          <p:cNvSpPr>
            <a:spLocks noGrp="1"/>
          </p:cNvSpPr>
          <p:nvPr>
            <p:ph sz="half" idx="2"/>
          </p:nvPr>
        </p:nvSpPr>
        <p:spPr>
          <a:xfrm>
            <a:off x="6837527" y="2227263"/>
            <a:ext cx="4773281" cy="3633787"/>
          </a:xfrm>
        </p:spPr>
        <p:txBody>
          <a:bodyPr/>
          <a:lstStyle/>
          <a:p>
            <a:pPr marL="0" indent="0">
              <a:buNone/>
            </a:pPr>
            <a:r>
              <a:rPr lang="en-US" sz="3600" dirty="0"/>
              <a:t>The spread of ideas, behavioral patterns, and technology out from the place they originated</a:t>
            </a:r>
          </a:p>
          <a:p>
            <a:pPr marL="0" indent="0">
              <a:buNone/>
            </a:pPr>
            <a:endParaRPr lang="en-US" dirty="0"/>
          </a:p>
        </p:txBody>
      </p:sp>
      <p:pic>
        <p:nvPicPr>
          <p:cNvPr id="11" name="Content Placeholder 10">
            <a:extLst>
              <a:ext uri="{FF2B5EF4-FFF2-40B4-BE49-F238E27FC236}">
                <a16:creationId xmlns:a16="http://schemas.microsoft.com/office/drawing/2014/main" id="{B60BAF26-60F2-4FDC-A4EA-358C44C7F44C}"/>
              </a:ext>
            </a:extLst>
          </p:cNvPr>
          <p:cNvPicPr>
            <a:picLocks noGrp="1" noChangeAspect="1"/>
          </p:cNvPicPr>
          <p:nvPr>
            <p:ph sz="half" idx="1"/>
          </p:nvPr>
        </p:nvPicPr>
        <p:blipFill>
          <a:blip r:embed="rId2"/>
          <a:stretch>
            <a:fillRect/>
          </a:stretch>
        </p:blipFill>
        <p:spPr>
          <a:xfrm>
            <a:off x="581192" y="1935715"/>
            <a:ext cx="5796070" cy="4678258"/>
          </a:xfrm>
        </p:spPr>
      </p:pic>
      <p:sp>
        <p:nvSpPr>
          <p:cNvPr id="12" name="TextBox 11">
            <a:extLst>
              <a:ext uri="{FF2B5EF4-FFF2-40B4-BE49-F238E27FC236}">
                <a16:creationId xmlns:a16="http://schemas.microsoft.com/office/drawing/2014/main" id="{EEA01748-FFD5-4734-89A9-5A3F62075ACA}"/>
              </a:ext>
            </a:extLst>
          </p:cNvPr>
          <p:cNvSpPr txBox="1"/>
          <p:nvPr/>
        </p:nvSpPr>
        <p:spPr>
          <a:xfrm>
            <a:off x="197398" y="6613973"/>
            <a:ext cx="8470589" cy="246221"/>
          </a:xfrm>
          <a:prstGeom prst="rect">
            <a:avLst/>
          </a:prstGeom>
          <a:noFill/>
        </p:spPr>
        <p:txBody>
          <a:bodyPr wrap="none" rtlCol="0">
            <a:spAutoFit/>
          </a:bodyPr>
          <a:lstStyle/>
          <a:p>
            <a:r>
              <a:rPr lang="en-US" sz="1000" dirty="0"/>
              <a:t>Source: “Dispersion of Islam Through 1800 C.E.” from </a:t>
            </a:r>
            <a:r>
              <a:rPr lang="en-US" sz="1000" i="1" dirty="0"/>
              <a:t>Patterns of Religion</a:t>
            </a:r>
            <a:r>
              <a:rPr lang="en-US" sz="1000" dirty="0"/>
              <a:t> </a:t>
            </a:r>
            <a:r>
              <a:rPr lang="en-US" sz="1000" dirty="0">
                <a:hlinkClick r:id="rId3"/>
              </a:rPr>
              <a:t>http://s-wadsworth.cengage.com/religion_d/special_features/popups/maps/index.html</a:t>
            </a:r>
            <a:r>
              <a:rPr lang="en-US" sz="1000" dirty="0"/>
              <a:t>  </a:t>
            </a:r>
          </a:p>
        </p:txBody>
      </p:sp>
    </p:spTree>
    <p:extLst>
      <p:ext uri="{BB962C8B-B14F-4D97-AF65-F5344CB8AC3E}">
        <p14:creationId xmlns:p14="http://schemas.microsoft.com/office/powerpoint/2010/main" val="877032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72BEA-9A0A-40DA-87BF-E085D7D99668}"/>
              </a:ext>
            </a:extLst>
          </p:cNvPr>
          <p:cNvSpPr>
            <a:spLocks noGrp="1"/>
          </p:cNvSpPr>
          <p:nvPr>
            <p:ph type="title"/>
          </p:nvPr>
        </p:nvSpPr>
        <p:spPr/>
        <p:txBody>
          <a:bodyPr>
            <a:normAutofit/>
          </a:bodyPr>
          <a:lstStyle/>
          <a:p>
            <a:r>
              <a:rPr lang="en-US" sz="3600" dirty="0"/>
              <a:t>Ethnic religion</a:t>
            </a:r>
          </a:p>
        </p:txBody>
      </p:sp>
      <p:sp>
        <p:nvSpPr>
          <p:cNvPr id="8" name="Content Placeholder 7">
            <a:extLst>
              <a:ext uri="{FF2B5EF4-FFF2-40B4-BE49-F238E27FC236}">
                <a16:creationId xmlns:a16="http://schemas.microsoft.com/office/drawing/2014/main" id="{218AD119-B787-4963-B569-2D204E9CA1AE}"/>
              </a:ext>
            </a:extLst>
          </p:cNvPr>
          <p:cNvSpPr>
            <a:spLocks noGrp="1"/>
          </p:cNvSpPr>
          <p:nvPr>
            <p:ph sz="half" idx="1"/>
          </p:nvPr>
        </p:nvSpPr>
        <p:spPr>
          <a:xfrm>
            <a:off x="581025" y="1966984"/>
            <a:ext cx="4468647" cy="3785652"/>
          </a:xfrm>
          <a:prstGeom prst="rect">
            <a:avLst/>
          </a:prstGeom>
        </p:spPr>
        <p:txBody>
          <a:bodyPr wrap="square">
            <a:spAutoFit/>
          </a:bodyPr>
          <a:lstStyle/>
          <a:p>
            <a:pPr marL="324000" lvl="1" indent="0">
              <a:buNone/>
            </a:pPr>
            <a:r>
              <a:rPr lang="en-US" sz="4000" dirty="0"/>
              <a:t>Closely tied to a particular cultural hearth and ethnic group (spreads through migration of practitioners)  </a:t>
            </a:r>
          </a:p>
        </p:txBody>
      </p:sp>
      <p:pic>
        <p:nvPicPr>
          <p:cNvPr id="11" name="Content Placeholder 5">
            <a:extLst>
              <a:ext uri="{FF2B5EF4-FFF2-40B4-BE49-F238E27FC236}">
                <a16:creationId xmlns:a16="http://schemas.microsoft.com/office/drawing/2014/main" id="{89191F7A-6A96-480D-AE2B-16C2301401BC}"/>
              </a:ext>
            </a:extLst>
          </p:cNvPr>
          <p:cNvPicPr>
            <a:picLocks noGrp="1" noChangeAspect="1"/>
          </p:cNvPicPr>
          <p:nvPr>
            <p:ph sz="half" idx="2"/>
          </p:nvPr>
        </p:nvPicPr>
        <p:blipFill>
          <a:blip r:embed="rId2"/>
          <a:stretch>
            <a:fillRect/>
          </a:stretch>
        </p:blipFill>
        <p:spPr>
          <a:xfrm>
            <a:off x="5284384" y="1995251"/>
            <a:ext cx="6326425" cy="4308842"/>
          </a:xfrm>
        </p:spPr>
      </p:pic>
      <p:sp>
        <p:nvSpPr>
          <p:cNvPr id="13" name="TextBox 12">
            <a:extLst>
              <a:ext uri="{FF2B5EF4-FFF2-40B4-BE49-F238E27FC236}">
                <a16:creationId xmlns:a16="http://schemas.microsoft.com/office/drawing/2014/main" id="{94A3F8B7-EDD2-4AA0-BFD4-BF670FB21D56}"/>
              </a:ext>
            </a:extLst>
          </p:cNvPr>
          <p:cNvSpPr txBox="1"/>
          <p:nvPr/>
        </p:nvSpPr>
        <p:spPr>
          <a:xfrm>
            <a:off x="1167828" y="6335133"/>
            <a:ext cx="8770350" cy="246221"/>
          </a:xfrm>
          <a:prstGeom prst="rect">
            <a:avLst/>
          </a:prstGeom>
          <a:noFill/>
        </p:spPr>
        <p:txBody>
          <a:bodyPr wrap="none" rtlCol="0">
            <a:spAutoFit/>
          </a:bodyPr>
          <a:lstStyle/>
          <a:p>
            <a:r>
              <a:rPr lang="en-US" sz="1000" dirty="0"/>
              <a:t>Source: “World Dispersion of the Hindu Community” from </a:t>
            </a:r>
            <a:r>
              <a:rPr lang="en-US" sz="1000" i="1" dirty="0"/>
              <a:t>Patterns of Religion</a:t>
            </a:r>
            <a:r>
              <a:rPr lang="en-US" sz="1000" dirty="0"/>
              <a:t> </a:t>
            </a:r>
            <a:r>
              <a:rPr lang="en-US" sz="1000" dirty="0">
                <a:hlinkClick r:id="rId3"/>
              </a:rPr>
              <a:t>http://s-wadsworth.cengage.com/religion_d/special_features/popups/maps/index.html</a:t>
            </a:r>
            <a:r>
              <a:rPr lang="en-US" sz="1000" dirty="0"/>
              <a:t>  </a:t>
            </a:r>
          </a:p>
        </p:txBody>
      </p:sp>
    </p:spTree>
    <p:extLst>
      <p:ext uri="{BB962C8B-B14F-4D97-AF65-F5344CB8AC3E}">
        <p14:creationId xmlns:p14="http://schemas.microsoft.com/office/powerpoint/2010/main" val="175394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37420-4A1E-4745-9655-9C21222F36DE}"/>
              </a:ext>
            </a:extLst>
          </p:cNvPr>
          <p:cNvSpPr>
            <a:spLocks noGrp="1"/>
          </p:cNvSpPr>
          <p:nvPr>
            <p:ph type="title"/>
          </p:nvPr>
        </p:nvSpPr>
        <p:spPr/>
        <p:txBody>
          <a:bodyPr/>
          <a:lstStyle/>
          <a:p>
            <a:r>
              <a:rPr lang="en-US" dirty="0"/>
              <a:t>Universalizing Religion</a:t>
            </a:r>
          </a:p>
        </p:txBody>
      </p:sp>
      <p:pic>
        <p:nvPicPr>
          <p:cNvPr id="6" name="Content Placeholder 5">
            <a:extLst>
              <a:ext uri="{FF2B5EF4-FFF2-40B4-BE49-F238E27FC236}">
                <a16:creationId xmlns:a16="http://schemas.microsoft.com/office/drawing/2014/main" id="{127D0E85-9725-4A4C-B610-28D16A5838F2}"/>
              </a:ext>
            </a:extLst>
          </p:cNvPr>
          <p:cNvPicPr>
            <a:picLocks noGrp="1" noChangeAspect="1"/>
          </p:cNvPicPr>
          <p:nvPr>
            <p:ph sz="half" idx="1"/>
          </p:nvPr>
        </p:nvPicPr>
        <p:blipFill>
          <a:blip r:embed="rId2"/>
          <a:stretch>
            <a:fillRect/>
          </a:stretch>
        </p:blipFill>
        <p:spPr>
          <a:xfrm>
            <a:off x="566084" y="2006221"/>
            <a:ext cx="5930249" cy="4432772"/>
          </a:xfrm>
        </p:spPr>
      </p:pic>
      <p:sp>
        <p:nvSpPr>
          <p:cNvPr id="4" name="Content Placeholder 3">
            <a:extLst>
              <a:ext uri="{FF2B5EF4-FFF2-40B4-BE49-F238E27FC236}">
                <a16:creationId xmlns:a16="http://schemas.microsoft.com/office/drawing/2014/main" id="{C19FAA72-E2D7-4FBF-9FEC-F6B7CA01C22B}"/>
              </a:ext>
            </a:extLst>
          </p:cNvPr>
          <p:cNvSpPr>
            <a:spLocks noGrp="1"/>
          </p:cNvSpPr>
          <p:nvPr>
            <p:ph sz="half" idx="2"/>
          </p:nvPr>
        </p:nvSpPr>
        <p:spPr>
          <a:xfrm>
            <a:off x="6755641" y="2483893"/>
            <a:ext cx="4855167" cy="3377157"/>
          </a:xfrm>
        </p:spPr>
        <p:txBody>
          <a:bodyPr>
            <a:normAutofit fontScale="92500" lnSpcReduction="10000"/>
          </a:bodyPr>
          <a:lstStyle/>
          <a:p>
            <a:pPr marL="0" indent="0">
              <a:buNone/>
            </a:pPr>
            <a:r>
              <a:rPr lang="en-US" sz="3600" dirty="0"/>
              <a:t>Meant to appeal to members of all ethnic groups and people in diverse geographic locations (spread through migration, but also through missionaries/conversion)</a:t>
            </a:r>
          </a:p>
          <a:p>
            <a:pPr marL="0" indent="0">
              <a:buNone/>
            </a:pPr>
            <a:endParaRPr lang="en-US" dirty="0"/>
          </a:p>
        </p:txBody>
      </p:sp>
      <p:sp>
        <p:nvSpPr>
          <p:cNvPr id="7" name="TextBox 6">
            <a:extLst>
              <a:ext uri="{FF2B5EF4-FFF2-40B4-BE49-F238E27FC236}">
                <a16:creationId xmlns:a16="http://schemas.microsoft.com/office/drawing/2014/main" id="{DC7ED551-938E-4256-B626-97D500B7CE07}"/>
              </a:ext>
            </a:extLst>
          </p:cNvPr>
          <p:cNvSpPr txBox="1"/>
          <p:nvPr/>
        </p:nvSpPr>
        <p:spPr>
          <a:xfrm>
            <a:off x="313898" y="6438993"/>
            <a:ext cx="9618339" cy="246221"/>
          </a:xfrm>
          <a:prstGeom prst="rect">
            <a:avLst/>
          </a:prstGeom>
          <a:noFill/>
        </p:spPr>
        <p:txBody>
          <a:bodyPr wrap="none" rtlCol="0">
            <a:spAutoFit/>
          </a:bodyPr>
          <a:lstStyle/>
          <a:p>
            <a:r>
              <a:rPr lang="en-US" sz="1000" dirty="0"/>
              <a:t>Source: “Shakyamuni’s Birthplace and Dispersion of Buddhism to East Asia” from </a:t>
            </a:r>
            <a:r>
              <a:rPr lang="en-US" sz="1000" i="1" dirty="0"/>
              <a:t>World Religions </a:t>
            </a:r>
            <a:r>
              <a:rPr lang="en-US" sz="1000" dirty="0">
                <a:hlinkClick r:id="rId3"/>
              </a:rPr>
              <a:t>http://s-wadsworth.cengage.com/religion_d/special_features/popups/maps/index.html</a:t>
            </a:r>
            <a:r>
              <a:rPr lang="en-US" sz="1000" dirty="0"/>
              <a:t>  </a:t>
            </a:r>
          </a:p>
        </p:txBody>
      </p:sp>
    </p:spTree>
    <p:extLst>
      <p:ext uri="{BB962C8B-B14F-4D97-AF65-F5344CB8AC3E}">
        <p14:creationId xmlns:p14="http://schemas.microsoft.com/office/powerpoint/2010/main" val="1102716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Shooting star">
            <a:extLst>
              <a:ext uri="{FF2B5EF4-FFF2-40B4-BE49-F238E27FC236}">
                <a16:creationId xmlns:a16="http://schemas.microsoft.com/office/drawing/2014/main" id="{0D142591-C0FB-44F7-B22C-EAADAFF599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4400" y="1176130"/>
            <a:ext cx="4505739" cy="4505739"/>
          </a:xfrm>
          <a:prstGeom prst="rect">
            <a:avLst/>
          </a:prstGeom>
        </p:spPr>
      </p:pic>
      <p:sp>
        <p:nvSpPr>
          <p:cNvPr id="8" name="TextBox 7">
            <a:extLst>
              <a:ext uri="{FF2B5EF4-FFF2-40B4-BE49-F238E27FC236}">
                <a16:creationId xmlns:a16="http://schemas.microsoft.com/office/drawing/2014/main" id="{40E1C004-3106-4A6B-8FE0-CCA8DBCA4550}"/>
              </a:ext>
            </a:extLst>
          </p:cNvPr>
          <p:cNvSpPr txBox="1"/>
          <p:nvPr/>
        </p:nvSpPr>
        <p:spPr>
          <a:xfrm>
            <a:off x="5645428" y="1176130"/>
            <a:ext cx="5963476" cy="5016758"/>
          </a:xfrm>
          <a:prstGeom prst="rect">
            <a:avLst/>
          </a:prstGeom>
          <a:noFill/>
        </p:spPr>
        <p:txBody>
          <a:bodyPr wrap="square" rtlCol="0">
            <a:spAutoFit/>
          </a:bodyPr>
          <a:lstStyle/>
          <a:p>
            <a:r>
              <a:rPr lang="en-US" sz="4000" dirty="0"/>
              <a:t>Now, let’s use that new vocab to draw some conclusions about the role belief systems can play in helping us conceptualize South Asia as a region.</a:t>
            </a:r>
          </a:p>
          <a:p>
            <a:r>
              <a:rPr lang="en-US" sz="4000" dirty="0"/>
              <a:t>Be ready to record your thoughts in your notes!</a:t>
            </a:r>
          </a:p>
        </p:txBody>
      </p:sp>
    </p:spTree>
    <p:extLst>
      <p:ext uri="{BB962C8B-B14F-4D97-AF65-F5344CB8AC3E}">
        <p14:creationId xmlns:p14="http://schemas.microsoft.com/office/powerpoint/2010/main" val="669698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961F1B-4C9D-4205-B76A-98D594D258A0}"/>
              </a:ext>
            </a:extLst>
          </p:cNvPr>
          <p:cNvSpPr>
            <a:spLocks noGrp="1"/>
          </p:cNvSpPr>
          <p:nvPr>
            <p:ph sz="half" idx="4294967295"/>
          </p:nvPr>
        </p:nvSpPr>
        <p:spPr>
          <a:xfrm>
            <a:off x="354547" y="1585153"/>
            <a:ext cx="5314123" cy="4146411"/>
          </a:xfrm>
        </p:spPr>
        <p:txBody>
          <a:bodyPr>
            <a:normAutofit/>
          </a:bodyPr>
          <a:lstStyle/>
          <a:p>
            <a:pPr marL="0" indent="0">
              <a:buNone/>
            </a:pPr>
            <a:r>
              <a:rPr lang="en-US" sz="2800" dirty="0"/>
              <a:t>Remember the map you made in the last lesson depicting the distribution of religions in South Asia?  You should have that available to act as a reference as we work through the prompts on the following slides.</a:t>
            </a:r>
          </a:p>
        </p:txBody>
      </p:sp>
      <p:pic>
        <p:nvPicPr>
          <p:cNvPr id="6" name="Picture 5">
            <a:extLst>
              <a:ext uri="{FF2B5EF4-FFF2-40B4-BE49-F238E27FC236}">
                <a16:creationId xmlns:a16="http://schemas.microsoft.com/office/drawing/2014/main" id="{9BC0D3B2-8DEF-4ED5-9100-432FEA3D01D9}"/>
              </a:ext>
            </a:extLst>
          </p:cNvPr>
          <p:cNvPicPr>
            <a:picLocks noChangeAspect="1"/>
          </p:cNvPicPr>
          <p:nvPr/>
        </p:nvPicPr>
        <p:blipFill>
          <a:blip r:embed="rId2"/>
          <a:stretch>
            <a:fillRect/>
          </a:stretch>
        </p:blipFill>
        <p:spPr>
          <a:xfrm>
            <a:off x="5668670" y="1126436"/>
            <a:ext cx="6203894" cy="4863547"/>
          </a:xfrm>
          <a:prstGeom prst="rect">
            <a:avLst/>
          </a:prstGeom>
        </p:spPr>
      </p:pic>
      <p:sp>
        <p:nvSpPr>
          <p:cNvPr id="7" name="TextBox 6">
            <a:extLst>
              <a:ext uri="{FF2B5EF4-FFF2-40B4-BE49-F238E27FC236}">
                <a16:creationId xmlns:a16="http://schemas.microsoft.com/office/drawing/2014/main" id="{1F740F0A-6D97-4627-B3D2-43B07C6ED0C2}"/>
              </a:ext>
            </a:extLst>
          </p:cNvPr>
          <p:cNvSpPr txBox="1"/>
          <p:nvPr/>
        </p:nvSpPr>
        <p:spPr>
          <a:xfrm>
            <a:off x="3477317" y="6190281"/>
            <a:ext cx="8395247" cy="246221"/>
          </a:xfrm>
          <a:prstGeom prst="rect">
            <a:avLst/>
          </a:prstGeom>
          <a:noFill/>
        </p:spPr>
        <p:txBody>
          <a:bodyPr wrap="none" rtlCol="0">
            <a:spAutoFit/>
          </a:bodyPr>
          <a:lstStyle/>
          <a:p>
            <a:r>
              <a:rPr lang="en-US" sz="1000" dirty="0"/>
              <a:t>Source:  “Religions of South Asia” from </a:t>
            </a:r>
            <a:r>
              <a:rPr lang="en-US" sz="1000" i="1" dirty="0"/>
              <a:t>National Geographic</a:t>
            </a:r>
            <a:r>
              <a:rPr lang="en-US" sz="1000" dirty="0"/>
              <a:t> (1984) </a:t>
            </a:r>
            <a:r>
              <a:rPr lang="en-US" sz="1000" dirty="0">
                <a:hlinkClick r:id="rId3"/>
              </a:rPr>
              <a:t>http://www.columbia.edu/itc/mealac/pritchett/00maplinks/overview/religions/religions.html</a:t>
            </a:r>
            <a:r>
              <a:rPr lang="en-US" sz="1000" dirty="0"/>
              <a:t> </a:t>
            </a:r>
          </a:p>
        </p:txBody>
      </p:sp>
    </p:spTree>
    <p:extLst>
      <p:ext uri="{BB962C8B-B14F-4D97-AF65-F5344CB8AC3E}">
        <p14:creationId xmlns:p14="http://schemas.microsoft.com/office/powerpoint/2010/main" val="4053238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D6038-F4DE-4AE8-A4A2-B199B6B1DEDF}"/>
              </a:ext>
            </a:extLst>
          </p:cNvPr>
          <p:cNvSpPr>
            <a:spLocks noGrp="1"/>
          </p:cNvSpPr>
          <p:nvPr>
            <p:ph type="title"/>
          </p:nvPr>
        </p:nvSpPr>
        <p:spPr/>
        <p:txBody>
          <a:bodyPr>
            <a:normAutofit/>
          </a:bodyPr>
          <a:lstStyle/>
          <a:p>
            <a:r>
              <a:rPr lang="en-US" sz="3600" dirty="0"/>
              <a:t>Cultural Diffusion</a:t>
            </a:r>
          </a:p>
        </p:txBody>
      </p:sp>
      <p:sp>
        <p:nvSpPr>
          <p:cNvPr id="4" name="Content Placeholder 3">
            <a:extLst>
              <a:ext uri="{FF2B5EF4-FFF2-40B4-BE49-F238E27FC236}">
                <a16:creationId xmlns:a16="http://schemas.microsoft.com/office/drawing/2014/main" id="{380B2B54-F974-4957-A7AE-78454DCB8727}"/>
              </a:ext>
            </a:extLst>
          </p:cNvPr>
          <p:cNvSpPr>
            <a:spLocks noGrp="1"/>
          </p:cNvSpPr>
          <p:nvPr>
            <p:ph sz="half" idx="2"/>
          </p:nvPr>
        </p:nvSpPr>
        <p:spPr>
          <a:xfrm>
            <a:off x="6837527" y="2227263"/>
            <a:ext cx="4773281" cy="4168985"/>
          </a:xfrm>
        </p:spPr>
        <p:txBody>
          <a:bodyPr>
            <a:normAutofit fontScale="62500" lnSpcReduction="20000"/>
          </a:bodyPr>
          <a:lstStyle/>
          <a:p>
            <a:pPr marL="0" indent="0">
              <a:buNone/>
            </a:pPr>
            <a:r>
              <a:rPr lang="en-US" sz="4100" dirty="0"/>
              <a:t>As of 2019, the only country in the world with more Muslims than India is Indonesia.  India is followed by Pakistan and Bangladesh.  There are a lot of Muslims in South Asia!  </a:t>
            </a:r>
          </a:p>
          <a:p>
            <a:pPr marL="0" indent="0">
              <a:buNone/>
            </a:pPr>
            <a:r>
              <a:rPr lang="en-US" sz="4100" dirty="0"/>
              <a:t>Should the fact that Islam did not originate in South Asia impact how we can use it to delineate the region’s boundaries?</a:t>
            </a:r>
          </a:p>
          <a:p>
            <a:pPr marL="0" indent="0">
              <a:buNone/>
            </a:pPr>
            <a:endParaRPr lang="en-US" dirty="0"/>
          </a:p>
        </p:txBody>
      </p:sp>
      <p:pic>
        <p:nvPicPr>
          <p:cNvPr id="11" name="Content Placeholder 10">
            <a:extLst>
              <a:ext uri="{FF2B5EF4-FFF2-40B4-BE49-F238E27FC236}">
                <a16:creationId xmlns:a16="http://schemas.microsoft.com/office/drawing/2014/main" id="{B60BAF26-60F2-4FDC-A4EA-358C44C7F44C}"/>
              </a:ext>
            </a:extLst>
          </p:cNvPr>
          <p:cNvPicPr>
            <a:picLocks noGrp="1" noChangeAspect="1"/>
          </p:cNvPicPr>
          <p:nvPr>
            <p:ph sz="half" idx="1"/>
          </p:nvPr>
        </p:nvPicPr>
        <p:blipFill>
          <a:blip r:embed="rId2"/>
          <a:stretch>
            <a:fillRect/>
          </a:stretch>
        </p:blipFill>
        <p:spPr>
          <a:xfrm>
            <a:off x="581192" y="1935715"/>
            <a:ext cx="5796070" cy="4678258"/>
          </a:xfrm>
        </p:spPr>
      </p:pic>
      <p:sp>
        <p:nvSpPr>
          <p:cNvPr id="12" name="TextBox 11">
            <a:extLst>
              <a:ext uri="{FF2B5EF4-FFF2-40B4-BE49-F238E27FC236}">
                <a16:creationId xmlns:a16="http://schemas.microsoft.com/office/drawing/2014/main" id="{EEA01748-FFD5-4734-89A9-5A3F62075ACA}"/>
              </a:ext>
            </a:extLst>
          </p:cNvPr>
          <p:cNvSpPr txBox="1"/>
          <p:nvPr/>
        </p:nvSpPr>
        <p:spPr>
          <a:xfrm>
            <a:off x="197398" y="6613973"/>
            <a:ext cx="8470589" cy="246221"/>
          </a:xfrm>
          <a:prstGeom prst="rect">
            <a:avLst/>
          </a:prstGeom>
          <a:noFill/>
        </p:spPr>
        <p:txBody>
          <a:bodyPr wrap="none" rtlCol="0">
            <a:spAutoFit/>
          </a:bodyPr>
          <a:lstStyle/>
          <a:p>
            <a:r>
              <a:rPr lang="en-US" sz="1000" dirty="0"/>
              <a:t>Source: “Dispersion of Islam Through 1800 C.E.” from </a:t>
            </a:r>
            <a:r>
              <a:rPr lang="en-US" sz="1000" i="1" dirty="0"/>
              <a:t>Patterns of Religion</a:t>
            </a:r>
            <a:r>
              <a:rPr lang="en-US" sz="1000" dirty="0"/>
              <a:t> </a:t>
            </a:r>
            <a:r>
              <a:rPr lang="en-US" sz="1000" dirty="0">
                <a:hlinkClick r:id="rId3"/>
              </a:rPr>
              <a:t>http://s-wadsworth.cengage.com/religion_d/special_features/popups/maps/index.html</a:t>
            </a:r>
            <a:r>
              <a:rPr lang="en-US" sz="1000" dirty="0"/>
              <a:t>  </a:t>
            </a:r>
          </a:p>
        </p:txBody>
      </p:sp>
    </p:spTree>
    <p:extLst>
      <p:ext uri="{BB962C8B-B14F-4D97-AF65-F5344CB8AC3E}">
        <p14:creationId xmlns:p14="http://schemas.microsoft.com/office/powerpoint/2010/main" val="1765666168"/>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TM03457464[[fn=Dividend]]</Template>
  <TotalTime>3169</TotalTime>
  <Words>724</Words>
  <Application>Microsoft Office PowerPoint</Application>
  <PresentationFormat>Widescreen</PresentationFormat>
  <Paragraphs>37</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Gill Sans MT</vt:lpstr>
      <vt:lpstr>Wingdings 2</vt:lpstr>
      <vt:lpstr>Dividend</vt:lpstr>
      <vt:lpstr>Unit 1:  South Asia as region </vt:lpstr>
      <vt:lpstr>PowerPoint Presentation</vt:lpstr>
      <vt:lpstr>Cultural hearth</vt:lpstr>
      <vt:lpstr>Cultural Diffusion</vt:lpstr>
      <vt:lpstr>Ethnic religion</vt:lpstr>
      <vt:lpstr>Universalizing Religion</vt:lpstr>
      <vt:lpstr>PowerPoint Presentation</vt:lpstr>
      <vt:lpstr>PowerPoint Presentation</vt:lpstr>
      <vt:lpstr>Cultural Diffusion</vt:lpstr>
      <vt:lpstr>Ethnic religion</vt:lpstr>
      <vt:lpstr>Universalizing Religion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South Asia as region</dc:title>
  <dc:creator>Heilman, Rachel    IHS - Staff</dc:creator>
  <cp:lastModifiedBy>Heilman, Rachel    IHS - Staff</cp:lastModifiedBy>
  <cp:revision>31</cp:revision>
  <dcterms:created xsi:type="dcterms:W3CDTF">2021-08-01T17:30:05Z</dcterms:created>
  <dcterms:modified xsi:type="dcterms:W3CDTF">2022-02-24T20:03:22Z</dcterms:modified>
</cp:coreProperties>
</file>