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60" r:id="rId5"/>
    <p:sldId id="261" r:id="rId6"/>
    <p:sldId id="262" r:id="rId7"/>
    <p:sldId id="263" r:id="rId8"/>
    <p:sldId id="264" r:id="rId9"/>
    <p:sldId id="25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2/24/2022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sas.upenn.edu/~dludden/areast1.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D0E83-0404-4B41-AEBA-05B7A82D1ADF}"/>
              </a:ext>
            </a:extLst>
          </p:cNvPr>
          <p:cNvSpPr>
            <a:spLocks noGrp="1"/>
          </p:cNvSpPr>
          <p:nvPr>
            <p:ph type="ctrTitle"/>
          </p:nvPr>
        </p:nvSpPr>
        <p:spPr/>
        <p:txBody>
          <a:bodyPr/>
          <a:lstStyle/>
          <a:p>
            <a:r>
              <a:rPr lang="en-US" dirty="0"/>
              <a:t>Unit 1:  South Asia as region </a:t>
            </a:r>
          </a:p>
        </p:txBody>
      </p:sp>
      <p:sp>
        <p:nvSpPr>
          <p:cNvPr id="3" name="Subtitle 2">
            <a:extLst>
              <a:ext uri="{FF2B5EF4-FFF2-40B4-BE49-F238E27FC236}">
                <a16:creationId xmlns:a16="http://schemas.microsoft.com/office/drawing/2014/main" id="{01D25482-D893-4525-B428-9387A30B43AB}"/>
              </a:ext>
            </a:extLst>
          </p:cNvPr>
          <p:cNvSpPr>
            <a:spLocks noGrp="1"/>
          </p:cNvSpPr>
          <p:nvPr>
            <p:ph type="subTitle" idx="1"/>
          </p:nvPr>
        </p:nvSpPr>
        <p:spPr/>
        <p:txBody>
          <a:bodyPr>
            <a:normAutofit fontScale="62500" lnSpcReduction="20000"/>
          </a:bodyPr>
          <a:lstStyle/>
          <a:p>
            <a:r>
              <a:rPr lang="en-US" b="1" dirty="0"/>
              <a:t>India and south Asia:  From area studies to ethnic studies</a:t>
            </a:r>
          </a:p>
          <a:p>
            <a:r>
              <a:rPr lang="en-US" dirty="0"/>
              <a:t>Developed by Rachel Heilman (Issaquah High School) with support from the South Asia Center at the University of Washington with funding from the U.S. Department of Education National Resource Centers Program.</a:t>
            </a:r>
            <a:endParaRPr lang="en-US" b="1" dirty="0"/>
          </a:p>
        </p:txBody>
      </p:sp>
      <p:sp>
        <p:nvSpPr>
          <p:cNvPr id="4" name="Rectangle 3">
            <a:extLst>
              <a:ext uri="{FF2B5EF4-FFF2-40B4-BE49-F238E27FC236}">
                <a16:creationId xmlns:a16="http://schemas.microsoft.com/office/drawing/2014/main" id="{C22FCC8D-28C6-43A4-A467-04E2E0A1B78F}"/>
              </a:ext>
            </a:extLst>
          </p:cNvPr>
          <p:cNvSpPr/>
          <p:nvPr/>
        </p:nvSpPr>
        <p:spPr>
          <a:xfrm>
            <a:off x="981304" y="4186535"/>
            <a:ext cx="10229403" cy="1323439"/>
          </a:xfrm>
          <a:prstGeom prst="rect">
            <a:avLst/>
          </a:prstGeom>
          <a:noFill/>
        </p:spPr>
        <p:txBody>
          <a:bodyPr wrap="none" lIns="91440" tIns="45720" rIns="91440" bIns="45720">
            <a:spAutoFit/>
          </a:bodyPr>
          <a:lstStyle/>
          <a:p>
            <a:pPr algn="ctr"/>
            <a:r>
              <a:rPr lang="en-US" sz="8000" b="1" cap="none" spc="0" dirty="0">
                <a:ln w="6600">
                  <a:solidFill>
                    <a:schemeClr val="accent2"/>
                  </a:solidFill>
                  <a:prstDash val="solid"/>
                </a:ln>
                <a:solidFill>
                  <a:srgbClr val="FFFFFF"/>
                </a:solidFill>
                <a:effectLst>
                  <a:outerShdw dist="38100" dir="2700000" algn="tl" rotWithShape="0">
                    <a:schemeClr val="accent2"/>
                  </a:outerShdw>
                </a:effectLst>
              </a:rPr>
              <a:t>Intro to Area Studies</a:t>
            </a:r>
          </a:p>
        </p:txBody>
      </p:sp>
    </p:spTree>
    <p:extLst>
      <p:ext uri="{BB962C8B-B14F-4D97-AF65-F5344CB8AC3E}">
        <p14:creationId xmlns:p14="http://schemas.microsoft.com/office/powerpoint/2010/main" val="55798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Earth Globe   Asia">
            <a:extLst>
              <a:ext uri="{FF2B5EF4-FFF2-40B4-BE49-F238E27FC236}">
                <a16:creationId xmlns:a16="http://schemas.microsoft.com/office/drawing/2014/main" id="{637510B6-1D80-4FC0-B3B4-C11EBCF0DD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0781" y="2027582"/>
            <a:ext cx="2802835" cy="2802835"/>
          </a:xfrm>
          <a:prstGeom prst="rect">
            <a:avLst/>
          </a:prstGeom>
        </p:spPr>
      </p:pic>
      <p:sp>
        <p:nvSpPr>
          <p:cNvPr id="9" name="TextBox 8">
            <a:extLst>
              <a:ext uri="{FF2B5EF4-FFF2-40B4-BE49-F238E27FC236}">
                <a16:creationId xmlns:a16="http://schemas.microsoft.com/office/drawing/2014/main" id="{96747EF3-D50F-45D3-BDE3-406A4FAE5969}"/>
              </a:ext>
            </a:extLst>
          </p:cNvPr>
          <p:cNvSpPr txBox="1"/>
          <p:nvPr/>
        </p:nvSpPr>
        <p:spPr>
          <a:xfrm>
            <a:off x="5433392" y="751194"/>
            <a:ext cx="5367129" cy="5632311"/>
          </a:xfrm>
          <a:prstGeom prst="rect">
            <a:avLst/>
          </a:prstGeom>
          <a:noFill/>
        </p:spPr>
        <p:txBody>
          <a:bodyPr wrap="square" rtlCol="0">
            <a:spAutoFit/>
          </a:bodyPr>
          <a:lstStyle/>
          <a:p>
            <a:r>
              <a:rPr lang="en-US" sz="4000" dirty="0">
                <a:latin typeface="Verdana" panose="020B0604030504040204" pitchFamily="34" charset="0"/>
                <a:ea typeface="Verdana" panose="020B0604030504040204" pitchFamily="34" charset="0"/>
              </a:rPr>
              <a:t>For each of the following slides, brainstorm possible responses to the prompt at the top and then click through the suggested responses.</a:t>
            </a:r>
          </a:p>
        </p:txBody>
      </p:sp>
    </p:spTree>
    <p:extLst>
      <p:ext uri="{BB962C8B-B14F-4D97-AF65-F5344CB8AC3E}">
        <p14:creationId xmlns:p14="http://schemas.microsoft.com/office/powerpoint/2010/main" val="1355463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825CB-0750-4F5D-A388-AC0077CF730D}"/>
              </a:ext>
            </a:extLst>
          </p:cNvPr>
          <p:cNvSpPr>
            <a:spLocks noGrp="1"/>
          </p:cNvSpPr>
          <p:nvPr>
            <p:ph type="title"/>
          </p:nvPr>
        </p:nvSpPr>
        <p:spPr/>
        <p:txBody>
          <a:bodyPr>
            <a:normAutofit/>
          </a:bodyPr>
          <a:lstStyle/>
          <a:p>
            <a:r>
              <a:rPr lang="en-US" sz="2400" dirty="0">
                <a:latin typeface="Verdana" panose="020B0604030504040204" pitchFamily="34" charset="0"/>
                <a:ea typeface="Verdana" panose="020B0604030504040204" pitchFamily="34" charset="0"/>
              </a:rPr>
              <a:t>Our course is “interdisciplinary.” what does that mean?</a:t>
            </a:r>
          </a:p>
        </p:txBody>
      </p:sp>
      <p:sp>
        <p:nvSpPr>
          <p:cNvPr id="3" name="Content Placeholder 2">
            <a:extLst>
              <a:ext uri="{FF2B5EF4-FFF2-40B4-BE49-F238E27FC236}">
                <a16:creationId xmlns:a16="http://schemas.microsoft.com/office/drawing/2014/main" id="{19AC5868-B1BB-4B19-A231-A5A3A4E116CB}"/>
              </a:ext>
            </a:extLst>
          </p:cNvPr>
          <p:cNvSpPr>
            <a:spLocks noGrp="1"/>
          </p:cNvSpPr>
          <p:nvPr>
            <p:ph idx="1"/>
          </p:nvPr>
        </p:nvSpPr>
        <p:spPr/>
        <p:txBody>
          <a:bodyPr>
            <a:normAutofit/>
          </a:bodyPr>
          <a:lstStyle/>
          <a:p>
            <a:r>
              <a:rPr lang="en-US" sz="2000" dirty="0">
                <a:latin typeface="Verdana" panose="020B0604030504040204" pitchFamily="34" charset="0"/>
                <a:ea typeface="Verdana" panose="020B0604030504040204" pitchFamily="34" charset="0"/>
              </a:rPr>
              <a:t>Combines knowledge from two or more academic fields (“disciplines”)</a:t>
            </a:r>
          </a:p>
          <a:p>
            <a:r>
              <a:rPr lang="en-US" sz="2000" dirty="0">
                <a:latin typeface="Verdana" panose="020B0604030504040204" pitchFamily="34" charset="0"/>
                <a:ea typeface="Verdana" panose="020B0604030504040204" pitchFamily="34" charset="0"/>
              </a:rPr>
              <a:t>Each discipline has its own set of methods, tools, and theories that it uses to organize academic research and the knowledge that results</a:t>
            </a:r>
          </a:p>
          <a:p>
            <a:r>
              <a:rPr lang="en-US" sz="2000" dirty="0">
                <a:latin typeface="Verdana" panose="020B0604030504040204" pitchFamily="34" charset="0"/>
                <a:ea typeface="Verdana" panose="020B0604030504040204" pitchFamily="34" charset="0"/>
              </a:rPr>
              <a:t>The disciplines that most influence the content of this course are Geography, History, Political Science, and Sociology</a:t>
            </a:r>
          </a:p>
          <a:p>
            <a:r>
              <a:rPr lang="en-US" sz="2000" dirty="0">
                <a:latin typeface="Verdana" panose="020B0604030504040204" pitchFamily="34" charset="0"/>
                <a:ea typeface="Verdana" panose="020B0604030504040204" pitchFamily="34" charset="0"/>
              </a:rPr>
              <a:t>This is exciting, because it means we can learn about the same topic from multiple perspectives…with the goal of more fully understanding a particular region of the world and the people whose lives are shaped by that region!</a:t>
            </a:r>
          </a:p>
          <a:p>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1814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D6A80-F20F-43F9-AEDE-CBD9A011F74B}"/>
              </a:ext>
            </a:extLst>
          </p:cNvPr>
          <p:cNvSpPr>
            <a:spLocks noGrp="1"/>
          </p:cNvSpPr>
          <p:nvPr>
            <p:ph type="title"/>
          </p:nvPr>
        </p:nvSpPr>
        <p:spPr/>
        <p:txBody>
          <a:bodyPr>
            <a:normAutofit fontScale="90000"/>
          </a:bodyPr>
          <a:lstStyle/>
          <a:p>
            <a:r>
              <a:rPr lang="en-US" dirty="0"/>
              <a:t>One type of interdisciplinary studies is called “area studies.”  What do you think characterizes that approach?</a:t>
            </a:r>
          </a:p>
        </p:txBody>
      </p:sp>
      <p:sp>
        <p:nvSpPr>
          <p:cNvPr id="3" name="Content Placeholder 2">
            <a:extLst>
              <a:ext uri="{FF2B5EF4-FFF2-40B4-BE49-F238E27FC236}">
                <a16:creationId xmlns:a16="http://schemas.microsoft.com/office/drawing/2014/main" id="{50BF27B0-4C89-4FF7-86B1-94C84F53749D}"/>
              </a:ext>
            </a:extLst>
          </p:cNvPr>
          <p:cNvSpPr>
            <a:spLocks noGrp="1"/>
          </p:cNvSpPr>
          <p:nvPr>
            <p:ph idx="1"/>
          </p:nvPr>
        </p:nvSpPr>
        <p:spPr/>
        <p:txBody>
          <a:bodyPr>
            <a:normAutofit/>
          </a:bodyPr>
          <a:lstStyle/>
          <a:p>
            <a:r>
              <a:rPr lang="en-US" sz="2400" dirty="0">
                <a:latin typeface="Verdana" panose="020B0604030504040204" pitchFamily="34" charset="0"/>
                <a:ea typeface="Verdana" panose="020B0604030504040204" pitchFamily="34" charset="0"/>
              </a:rPr>
              <a:t>It suggests that not all features of culture and society are universal  -- globalization has not negated the power of the local</a:t>
            </a:r>
          </a:p>
          <a:p>
            <a:r>
              <a:rPr lang="en-US" sz="2400" dirty="0">
                <a:latin typeface="Verdana" panose="020B0604030504040204" pitchFamily="34" charset="0"/>
                <a:ea typeface="Verdana" panose="020B0604030504040204" pitchFamily="34" charset="0"/>
              </a:rPr>
              <a:t>Although the Enlightenment, the concept of nation-states, European imperialism, and perhaps your own education have often privileged knowledge that originated from Western traditions, Western academic work is not the only source of knowledge</a:t>
            </a:r>
          </a:p>
          <a:p>
            <a:r>
              <a:rPr lang="en-US" sz="2400" dirty="0">
                <a:latin typeface="Verdana" panose="020B0604030504040204" pitchFamily="34" charset="0"/>
                <a:ea typeface="Verdana" panose="020B0604030504040204" pitchFamily="34" charset="0"/>
              </a:rPr>
              <a:t>Understanding people and places different from yourself is required for every endeavor from personal relationships to foreign policy </a:t>
            </a:r>
          </a:p>
        </p:txBody>
      </p:sp>
    </p:spTree>
    <p:extLst>
      <p:ext uri="{BB962C8B-B14F-4D97-AF65-F5344CB8AC3E}">
        <p14:creationId xmlns:p14="http://schemas.microsoft.com/office/powerpoint/2010/main" val="200388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584AB0-C315-4F69-B898-EC4696678740}"/>
              </a:ext>
            </a:extLst>
          </p:cNvPr>
          <p:cNvSpPr txBox="1"/>
          <p:nvPr/>
        </p:nvSpPr>
        <p:spPr>
          <a:xfrm>
            <a:off x="1060174" y="1166842"/>
            <a:ext cx="4638261" cy="4524315"/>
          </a:xfrm>
          <a:prstGeom prst="rect">
            <a:avLst/>
          </a:prstGeom>
          <a:noFill/>
        </p:spPr>
        <p:txBody>
          <a:bodyPr wrap="square" rtlCol="0">
            <a:spAutoFit/>
          </a:bodyPr>
          <a:lstStyle/>
          <a:p>
            <a:r>
              <a:rPr lang="en-US" sz="3600" dirty="0">
                <a:latin typeface="Verdana" panose="020B0604030504040204" pitchFamily="34" charset="0"/>
                <a:ea typeface="Verdana" panose="020B0604030504040204" pitchFamily="34" charset="0"/>
              </a:rPr>
              <a:t>For the next couple of slides, think-pair-share or have small group discussions prompted by the provided statement.</a:t>
            </a:r>
          </a:p>
        </p:txBody>
      </p:sp>
      <p:pic>
        <p:nvPicPr>
          <p:cNvPr id="6" name="Graphic 5" descr="Map compass">
            <a:extLst>
              <a:ext uri="{FF2B5EF4-FFF2-40B4-BE49-F238E27FC236}">
                <a16:creationId xmlns:a16="http://schemas.microsoft.com/office/drawing/2014/main" id="{9BE865AF-2F37-4BE3-A159-5B28101B50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93567" y="1166842"/>
            <a:ext cx="4399721" cy="4399721"/>
          </a:xfrm>
          <a:prstGeom prst="rect">
            <a:avLst/>
          </a:prstGeom>
        </p:spPr>
      </p:pic>
    </p:spTree>
    <p:extLst>
      <p:ext uri="{BB962C8B-B14F-4D97-AF65-F5344CB8AC3E}">
        <p14:creationId xmlns:p14="http://schemas.microsoft.com/office/powerpoint/2010/main" val="105765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98208-CA1F-4184-91B2-5FC2B84E583F}"/>
              </a:ext>
            </a:extLst>
          </p:cNvPr>
          <p:cNvSpPr>
            <a:spLocks noGrp="1"/>
          </p:cNvSpPr>
          <p:nvPr>
            <p:ph type="title"/>
          </p:nvPr>
        </p:nvSpPr>
        <p:spPr/>
        <p:txBody>
          <a:bodyPr/>
          <a:lstStyle/>
          <a:p>
            <a:r>
              <a:rPr lang="en-US" dirty="0"/>
              <a:t>Think-Pair-Share/small group discussion</a:t>
            </a:r>
          </a:p>
        </p:txBody>
      </p:sp>
      <p:sp>
        <p:nvSpPr>
          <p:cNvPr id="3" name="Content Placeholder 2">
            <a:extLst>
              <a:ext uri="{FF2B5EF4-FFF2-40B4-BE49-F238E27FC236}">
                <a16:creationId xmlns:a16="http://schemas.microsoft.com/office/drawing/2014/main" id="{6515A592-ED5D-460A-A49D-1F2AB2F80CFE}"/>
              </a:ext>
            </a:extLst>
          </p:cNvPr>
          <p:cNvSpPr>
            <a:spLocks noGrp="1"/>
          </p:cNvSpPr>
          <p:nvPr>
            <p:ph idx="1"/>
          </p:nvPr>
        </p:nvSpPr>
        <p:spPr>
          <a:xfrm>
            <a:off x="581192" y="2180496"/>
            <a:ext cx="11029615" cy="4379330"/>
          </a:xfrm>
        </p:spPr>
        <p:txBody>
          <a:bodyPr>
            <a:normAutofit fontScale="85000" lnSpcReduction="20000"/>
          </a:bodyPr>
          <a:lstStyle/>
          <a:p>
            <a:pPr marL="0" indent="0">
              <a:buNone/>
            </a:pPr>
            <a:r>
              <a:rPr lang="en-US" sz="2400" dirty="0">
                <a:latin typeface="Verdana" panose="020B0604030504040204" pitchFamily="34" charset="0"/>
                <a:ea typeface="Verdana" panose="020B0604030504040204" pitchFamily="34" charset="0"/>
              </a:rPr>
              <a:t>“Area studies represents an academic [explanation] of globalization and territoriality outside America. </a:t>
            </a:r>
          </a:p>
          <a:p>
            <a:pPr marL="0" indent="0">
              <a:buNone/>
            </a:pPr>
            <a:r>
              <a:rPr lang="en-US" sz="2400" dirty="0">
                <a:latin typeface="Verdana" panose="020B0604030504040204" pitchFamily="34" charset="0"/>
                <a:ea typeface="Verdana" panose="020B0604030504040204" pitchFamily="34" charset="0"/>
              </a:rPr>
              <a:t>Area studies institutions in the US began with the official intention of furthering US power in each world area, but they have moved well beyond that old project with the expansion of world academic networks and with the arrival in the US of scholars from every part of the world who now form the cutting edge of area studies. </a:t>
            </a:r>
          </a:p>
          <a:p>
            <a:pPr marL="0" indent="0">
              <a:buNone/>
            </a:pPr>
            <a:r>
              <a:rPr lang="en-US" sz="2400" dirty="0">
                <a:latin typeface="Verdana" panose="020B0604030504040204" pitchFamily="34" charset="0"/>
                <a:ea typeface="Verdana" panose="020B0604030504040204" pitchFamily="34" charset="0"/>
              </a:rPr>
              <a:t>World area studies are now [made part of the fabric of the US] by the global participation of scholars who take their own native regions of cultural difference and experience very seriously. At the same time, many American scholars have become partially [oriented towards the outside world] by their constant travels and studies in other countries, which they feel seriously, as foreigners, to be home.” </a:t>
            </a:r>
          </a:p>
          <a:p>
            <a:pPr marL="0" indent="0">
              <a:buNone/>
            </a:pPr>
            <a:r>
              <a:rPr lang="en-US" sz="2400" dirty="0">
                <a:latin typeface="Verdana" panose="020B0604030504040204" pitchFamily="34" charset="0"/>
                <a:ea typeface="Verdana" panose="020B0604030504040204" pitchFamily="34" charset="0"/>
              </a:rPr>
              <a:t>(Ludden 1997, 8)</a:t>
            </a:r>
          </a:p>
          <a:p>
            <a:pPr marL="0" indent="0">
              <a:buNone/>
            </a:pPr>
            <a:endParaRPr lang="en-US" sz="2400" dirty="0">
              <a:latin typeface="Verdana" panose="020B0604030504040204" pitchFamily="34" charset="0"/>
              <a:ea typeface="Verdana" panose="020B0604030504040204" pitchFamily="34" charset="0"/>
            </a:endParaRPr>
          </a:p>
          <a:p>
            <a:pPr marL="0" indent="0">
              <a:buNone/>
            </a:pPr>
            <a:r>
              <a:rPr lang="en-US" sz="2400" b="1" dirty="0">
                <a:latin typeface="Verdana" panose="020B0604030504040204" pitchFamily="34" charset="0"/>
                <a:ea typeface="Verdana" panose="020B0604030504040204" pitchFamily="34" charset="0"/>
              </a:rPr>
              <a:t>Why will area studies be an important approach to our study of South Asia?</a:t>
            </a:r>
          </a:p>
          <a:p>
            <a:pPr marL="0" indent="0">
              <a:buNone/>
            </a:pP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81949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4FDAE-A808-4031-86F1-11EFB96E12BC}"/>
              </a:ext>
            </a:extLst>
          </p:cNvPr>
          <p:cNvSpPr>
            <a:spLocks noGrp="1"/>
          </p:cNvSpPr>
          <p:nvPr>
            <p:ph type="title"/>
          </p:nvPr>
        </p:nvSpPr>
        <p:spPr/>
        <p:txBody>
          <a:bodyPr/>
          <a:lstStyle/>
          <a:p>
            <a:r>
              <a:rPr lang="en-US" dirty="0"/>
              <a:t>Think-Pair-Share/small group discussion</a:t>
            </a:r>
          </a:p>
        </p:txBody>
      </p:sp>
      <p:sp>
        <p:nvSpPr>
          <p:cNvPr id="3" name="Content Placeholder 2">
            <a:extLst>
              <a:ext uri="{FF2B5EF4-FFF2-40B4-BE49-F238E27FC236}">
                <a16:creationId xmlns:a16="http://schemas.microsoft.com/office/drawing/2014/main" id="{90CD4C72-2EAE-4BA3-B76C-DE98EE6118FB}"/>
              </a:ext>
            </a:extLst>
          </p:cNvPr>
          <p:cNvSpPr>
            <a:spLocks noGrp="1"/>
          </p:cNvSpPr>
          <p:nvPr>
            <p:ph idx="1"/>
          </p:nvPr>
        </p:nvSpPr>
        <p:spPr>
          <a:xfrm>
            <a:off x="581192" y="2180496"/>
            <a:ext cx="11029615" cy="4352826"/>
          </a:xfrm>
        </p:spPr>
        <p:txBody>
          <a:bodyPr>
            <a:normAutofit fontScale="92500" lnSpcReduction="10000"/>
          </a:bodyPr>
          <a:lstStyle/>
          <a:p>
            <a:pPr marL="0" indent="0">
              <a:buNone/>
            </a:pPr>
            <a:r>
              <a:rPr lang="en-US" dirty="0">
                <a:latin typeface="Verdana" panose="020B0604030504040204" pitchFamily="34" charset="0"/>
                <a:ea typeface="Verdana" panose="020B0604030504040204" pitchFamily="34" charset="0"/>
              </a:rPr>
              <a:t>“The study of South Asia by the West developed in conjunction with colonialism, although one of the first scholars to examine life in South Asia was the eleventh-century Persian scholar Abu </a:t>
            </a:r>
            <a:r>
              <a:rPr lang="en-US" dirty="0" err="1">
                <a:latin typeface="Verdana" panose="020B0604030504040204" pitchFamily="34" charset="0"/>
                <a:ea typeface="Verdana" panose="020B0604030504040204" pitchFamily="34" charset="0"/>
              </a:rPr>
              <a:t>Rayhan</a:t>
            </a:r>
            <a:r>
              <a:rPr lang="en-US" dirty="0">
                <a:latin typeface="Verdana" panose="020B0604030504040204" pitchFamily="34" charset="0"/>
                <a:ea typeface="Verdana" panose="020B0604030504040204" pitchFamily="34" charset="0"/>
              </a:rPr>
              <a:t> al-</a:t>
            </a:r>
            <a:r>
              <a:rPr lang="en-US" dirty="0" err="1">
                <a:latin typeface="Verdana" panose="020B0604030504040204" pitchFamily="34" charset="0"/>
                <a:ea typeface="Verdana" panose="020B0604030504040204" pitchFamily="34" charset="0"/>
              </a:rPr>
              <a:t>Biruni</a:t>
            </a:r>
            <a:r>
              <a:rPr lang="en-US" dirty="0">
                <a:latin typeface="Verdana" panose="020B0604030504040204" pitchFamily="34" charset="0"/>
                <a:ea typeface="Verdana" panose="020B0604030504040204" pitchFamily="34" charset="0"/>
              </a:rPr>
              <a:t>, whose book … </a:t>
            </a:r>
            <a:r>
              <a:rPr lang="en-US" i="1" dirty="0">
                <a:latin typeface="Verdana" panose="020B0604030504040204" pitchFamily="34" charset="0"/>
                <a:ea typeface="Verdana" panose="020B0604030504040204" pitchFamily="34" charset="0"/>
              </a:rPr>
              <a:t>Verifying All That the Indians Recount, the Reasonable and the Unreasonable</a:t>
            </a:r>
            <a:r>
              <a:rPr lang="en-US" dirty="0">
                <a:latin typeface="Verdana" panose="020B0604030504040204" pitchFamily="34" charset="0"/>
                <a:ea typeface="Verdana" panose="020B0604030504040204" pitchFamily="34" charset="0"/>
              </a:rPr>
              <a:t> was a compendium of all that he knew about India from his travels there.  Many consider it the first work of Indology, while others think of it as the first anthropology of India…</a:t>
            </a:r>
          </a:p>
          <a:p>
            <a:pPr marL="0" indent="0">
              <a:buNone/>
            </a:pPr>
            <a:r>
              <a:rPr lang="en-US" dirty="0">
                <a:latin typeface="Verdana" panose="020B0604030504040204" pitchFamily="34" charset="0"/>
                <a:ea typeface="Verdana" panose="020B0604030504040204" pitchFamily="34" charset="0"/>
              </a:rPr>
              <a:t>…Americans primarily went abroad as missionaries [until after World War II, which] spurred many academics to learn about other civilizations… By the late 1950s, in the midst of the Cold War, the U.S. Government also realized the need for study of neglected parts of the world…</a:t>
            </a:r>
          </a:p>
          <a:p>
            <a:pPr marL="0" indent="0">
              <a:buNone/>
            </a:pPr>
            <a:r>
              <a:rPr lang="en-US" dirty="0">
                <a:latin typeface="Verdana" panose="020B0604030504040204" pitchFamily="34" charset="0"/>
                <a:ea typeface="Verdana" panose="020B0604030504040204" pitchFamily="34" charset="0"/>
              </a:rPr>
              <a:t>…The early years of South Asian studies saw a focus on languages, religion, history, and society; today, more and more scholars are working in fields such as gender studies, media, economics, development, water management, and trade.” </a:t>
            </a:r>
          </a:p>
          <a:p>
            <a:pPr marL="0" indent="0">
              <a:buNone/>
            </a:pPr>
            <a:r>
              <a:rPr lang="en-US" dirty="0">
                <a:latin typeface="Verdana" panose="020B0604030504040204" pitchFamily="34" charset="0"/>
                <a:ea typeface="Verdana" panose="020B0604030504040204" pitchFamily="34" charset="0"/>
              </a:rPr>
              <a:t>(Wadley 2014, 18)</a:t>
            </a:r>
          </a:p>
          <a:p>
            <a:pPr marL="0" indent="0">
              <a:buNone/>
            </a:pPr>
            <a:endParaRPr lang="en-US" dirty="0">
              <a:latin typeface="Verdana" panose="020B0604030504040204" pitchFamily="34" charset="0"/>
              <a:ea typeface="Verdana" panose="020B0604030504040204" pitchFamily="34" charset="0"/>
            </a:endParaRPr>
          </a:p>
          <a:p>
            <a:pPr marL="0" indent="0">
              <a:buNone/>
            </a:pPr>
            <a:r>
              <a:rPr lang="en-US" b="1" dirty="0">
                <a:latin typeface="Verdana" panose="020B0604030504040204" pitchFamily="34" charset="0"/>
                <a:ea typeface="Verdana" panose="020B0604030504040204" pitchFamily="34" charset="0"/>
              </a:rPr>
              <a:t>We will spend a semester studying South Asia as region.  Knowing the origins of that type of academic pursuit, what should we be careful to do or not do?</a:t>
            </a:r>
          </a:p>
        </p:txBody>
      </p:sp>
    </p:spTree>
    <p:extLst>
      <p:ext uri="{BB962C8B-B14F-4D97-AF65-F5344CB8AC3E}">
        <p14:creationId xmlns:p14="http://schemas.microsoft.com/office/powerpoint/2010/main" val="3121256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C6523F-9371-4999-9EFE-EEF489AEAD61}"/>
              </a:ext>
            </a:extLst>
          </p:cNvPr>
          <p:cNvSpPr txBox="1"/>
          <p:nvPr/>
        </p:nvSpPr>
        <p:spPr>
          <a:xfrm>
            <a:off x="2098958" y="848730"/>
            <a:ext cx="7994084" cy="6001643"/>
          </a:xfrm>
          <a:prstGeom prst="rect">
            <a:avLst/>
          </a:prstGeom>
          <a:noFill/>
        </p:spPr>
        <p:txBody>
          <a:bodyPr wrap="square" rtlCol="0">
            <a:spAutoFit/>
          </a:bodyPr>
          <a:lstStyle/>
          <a:p>
            <a:r>
              <a:rPr lang="en-US" sz="3200" dirty="0">
                <a:latin typeface="Verdana" panose="020B0604030504040204" pitchFamily="34" charset="0"/>
                <a:ea typeface="Verdana" panose="020B0604030504040204" pitchFamily="34" charset="0"/>
              </a:rPr>
              <a:t>Our goal for this unit will be to establish an understanding for ourselves of how to conceptualize South Asia as a region (an area!).</a:t>
            </a:r>
          </a:p>
          <a:p>
            <a:endParaRPr lang="en-US" sz="3200" dirty="0">
              <a:latin typeface="Verdana" panose="020B0604030504040204" pitchFamily="34" charset="0"/>
              <a:ea typeface="Verdana" panose="020B0604030504040204" pitchFamily="34" charset="0"/>
            </a:endParaRPr>
          </a:p>
          <a:p>
            <a:r>
              <a:rPr lang="en-US" sz="3200" dirty="0">
                <a:latin typeface="Verdana" panose="020B0604030504040204" pitchFamily="34" charset="0"/>
                <a:ea typeface="Verdana" panose="020B0604030504040204" pitchFamily="34" charset="0"/>
              </a:rPr>
              <a:t>Your assessment for this unit will require you to use the knowledge you acquire in our investigations to decide for yourself how South Asia’s area boundaries should be drawn.  What holds this region together as an “area” we </a:t>
            </a:r>
            <a:r>
              <a:rPr lang="en-US" sz="3200">
                <a:latin typeface="Verdana" panose="020B0604030504040204" pitchFamily="34" charset="0"/>
                <a:ea typeface="Verdana" panose="020B0604030504040204" pitchFamily="34" charset="0"/>
              </a:rPr>
              <a:t>can study?</a:t>
            </a:r>
            <a:endParaRPr lang="en-US"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46617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BEEEF-28FC-40DB-88F8-D72CE646DFB6}"/>
              </a:ext>
            </a:extLst>
          </p:cNvPr>
          <p:cNvSpPr>
            <a:spLocks noGrp="1"/>
          </p:cNvSpPr>
          <p:nvPr>
            <p:ph type="title"/>
          </p:nvPr>
        </p:nvSpPr>
        <p:spPr/>
        <p:txBody>
          <a:bodyPr/>
          <a:lstStyle/>
          <a:p>
            <a:r>
              <a:rPr lang="en-US" dirty="0"/>
              <a:t>references</a:t>
            </a:r>
          </a:p>
        </p:txBody>
      </p:sp>
      <p:sp>
        <p:nvSpPr>
          <p:cNvPr id="5" name="Content Placeholder 4">
            <a:extLst>
              <a:ext uri="{FF2B5EF4-FFF2-40B4-BE49-F238E27FC236}">
                <a16:creationId xmlns:a16="http://schemas.microsoft.com/office/drawing/2014/main" id="{C86D3E35-E244-4ECF-9982-8812FAA98D64}"/>
              </a:ext>
            </a:extLst>
          </p:cNvPr>
          <p:cNvSpPr>
            <a:spLocks noGrp="1"/>
          </p:cNvSpPr>
          <p:nvPr>
            <p:ph idx="1"/>
          </p:nvPr>
        </p:nvSpPr>
        <p:spPr/>
        <p:txBody>
          <a:bodyPr/>
          <a:lstStyle/>
          <a:p>
            <a:pPr marL="0" indent="0">
              <a:spcAft>
                <a:spcPts val="0"/>
              </a:spcAft>
              <a:buNone/>
            </a:pPr>
            <a:r>
              <a:rPr lang="en-US" dirty="0">
                <a:latin typeface="Verdana" panose="020B0604030504040204" pitchFamily="34" charset="0"/>
                <a:ea typeface="Verdana" panose="020B0604030504040204" pitchFamily="34" charset="0"/>
              </a:rPr>
              <a:t>Augsburg , Tanya. 2016. </a:t>
            </a:r>
            <a:r>
              <a:rPr lang="en-US" i="1" dirty="0">
                <a:latin typeface="Verdana" panose="020B0604030504040204" pitchFamily="34" charset="0"/>
                <a:ea typeface="Verdana" panose="020B0604030504040204" pitchFamily="34" charset="0"/>
              </a:rPr>
              <a:t>Becoming Interdisciplinary: An Introduction to Interdisciplinary</a:t>
            </a:r>
          </a:p>
          <a:p>
            <a:pPr marL="0" indent="0">
              <a:spcAft>
                <a:spcPts val="0"/>
              </a:spcAft>
              <a:buNone/>
            </a:pPr>
            <a:r>
              <a:rPr lang="en-US" i="1" dirty="0">
                <a:latin typeface="Verdana" panose="020B0604030504040204" pitchFamily="34" charset="0"/>
                <a:ea typeface="Verdana" panose="020B0604030504040204" pitchFamily="34" charset="0"/>
              </a:rPr>
              <a:t>     Studies</a:t>
            </a:r>
            <a:r>
              <a:rPr lang="en-US" dirty="0">
                <a:latin typeface="Verdana" panose="020B0604030504040204" pitchFamily="34" charset="0"/>
                <a:ea typeface="Verdana" panose="020B0604030504040204" pitchFamily="34" charset="0"/>
              </a:rPr>
              <a:t>. Dubuque, IA: Kendall Hunt Publishing Company. </a:t>
            </a:r>
          </a:p>
          <a:p>
            <a:pPr marL="0" indent="0">
              <a:spcAft>
                <a:spcPts val="0"/>
              </a:spcAft>
              <a:buNone/>
            </a:pPr>
            <a:endParaRPr lang="en-US" dirty="0">
              <a:latin typeface="Verdana" panose="020B0604030504040204" pitchFamily="34" charset="0"/>
              <a:ea typeface="Verdana" panose="020B0604030504040204" pitchFamily="34" charset="0"/>
            </a:endParaRPr>
          </a:p>
          <a:p>
            <a:pPr marL="0" indent="0">
              <a:spcAft>
                <a:spcPts val="0"/>
              </a:spcAft>
              <a:buNone/>
            </a:pPr>
            <a:r>
              <a:rPr lang="en-US" dirty="0">
                <a:latin typeface="Verdana" panose="020B0604030504040204" pitchFamily="34" charset="0"/>
                <a:ea typeface="Verdana" panose="020B0604030504040204" pitchFamily="34" charset="0"/>
              </a:rPr>
              <a:t>Ludden, David. 1997. “The Territoriality of Knowledge and the History of Area Studies.” University of Pennsylvania. </a:t>
            </a:r>
            <a:r>
              <a:rPr lang="en-US" dirty="0">
                <a:latin typeface="Verdana" panose="020B0604030504040204" pitchFamily="34" charset="0"/>
                <a:ea typeface="Verdana" panose="020B0604030504040204" pitchFamily="34" charset="0"/>
                <a:hlinkClick r:id="rId2"/>
              </a:rPr>
              <a:t>https://www.sas.upenn.edu/~dludden/areast1.htm</a:t>
            </a:r>
            <a:r>
              <a:rPr lang="en-US" dirty="0">
                <a:latin typeface="Verdana" panose="020B0604030504040204" pitchFamily="34" charset="0"/>
                <a:ea typeface="Verdana" panose="020B0604030504040204" pitchFamily="34" charset="0"/>
              </a:rPr>
              <a:t> </a:t>
            </a:r>
          </a:p>
          <a:p>
            <a:pPr marL="0" indent="0">
              <a:spcAft>
                <a:spcPts val="0"/>
              </a:spcAft>
              <a:buNone/>
            </a:pPr>
            <a:endParaRPr lang="en-US" dirty="0">
              <a:latin typeface="Verdana" panose="020B0604030504040204" pitchFamily="34" charset="0"/>
              <a:ea typeface="Verdana" panose="020B0604030504040204" pitchFamily="34" charset="0"/>
            </a:endParaRPr>
          </a:p>
          <a:p>
            <a:pPr marL="0" indent="0">
              <a:spcAft>
                <a:spcPts val="0"/>
              </a:spcAft>
              <a:buNone/>
            </a:pPr>
            <a:r>
              <a:rPr lang="en-US" dirty="0">
                <a:latin typeface="Verdana" panose="020B0604030504040204" pitchFamily="34" charset="0"/>
                <a:ea typeface="Verdana" panose="020B0604030504040204" pitchFamily="34" charset="0"/>
              </a:rPr>
              <a:t>Wadley, Susan Snow. 2014. “A Short History of South Asian Studies.” In </a:t>
            </a:r>
            <a:r>
              <a:rPr lang="en-US" i="1" dirty="0">
                <a:latin typeface="Verdana" panose="020B0604030504040204" pitchFamily="34" charset="0"/>
                <a:ea typeface="Verdana" panose="020B0604030504040204" pitchFamily="34" charset="0"/>
              </a:rPr>
              <a:t>South Asia in the</a:t>
            </a:r>
          </a:p>
          <a:p>
            <a:pPr marL="0" indent="0">
              <a:spcAft>
                <a:spcPts val="0"/>
              </a:spcAft>
              <a:buNone/>
            </a:pPr>
            <a:r>
              <a:rPr lang="en-US" i="1" dirty="0">
                <a:latin typeface="Verdana" panose="020B0604030504040204" pitchFamily="34" charset="0"/>
                <a:ea typeface="Verdana" panose="020B0604030504040204" pitchFamily="34" charset="0"/>
              </a:rPr>
              <a:t>     World: An Introduction</a:t>
            </a:r>
            <a:r>
              <a:rPr lang="en-US" dirty="0">
                <a:latin typeface="Verdana" panose="020B0604030504040204" pitchFamily="34" charset="0"/>
                <a:ea typeface="Verdana" panose="020B0604030504040204" pitchFamily="34" charset="0"/>
              </a:rPr>
              <a:t>, edited by Susan Snow Wadley, 18-21. Armond, NY: M.E. Sharpe,</a:t>
            </a:r>
          </a:p>
          <a:p>
            <a:pPr marL="0" indent="0">
              <a:spcAft>
                <a:spcPts val="0"/>
              </a:spcAft>
              <a:buNone/>
            </a:pPr>
            <a:r>
              <a:rPr lang="en-US" dirty="0">
                <a:latin typeface="Verdana" panose="020B0604030504040204" pitchFamily="34" charset="0"/>
                <a:ea typeface="Verdana" panose="020B0604030504040204" pitchFamily="34" charset="0"/>
              </a:rPr>
              <a:t>     Inc.</a:t>
            </a:r>
          </a:p>
        </p:txBody>
      </p:sp>
    </p:spTree>
    <p:extLst>
      <p:ext uri="{BB962C8B-B14F-4D97-AF65-F5344CB8AC3E}">
        <p14:creationId xmlns:p14="http://schemas.microsoft.com/office/powerpoint/2010/main" val="54410593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TM03457464[[fn=Dividend]]</Template>
  <TotalTime>116</TotalTime>
  <Words>901</Words>
  <Application>Microsoft Office PowerPoint</Application>
  <PresentationFormat>Widescreen</PresentationFormat>
  <Paragraphs>41</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Gill Sans MT</vt:lpstr>
      <vt:lpstr>Verdana</vt:lpstr>
      <vt:lpstr>Wingdings 2</vt:lpstr>
      <vt:lpstr>Dividend</vt:lpstr>
      <vt:lpstr>Unit 1:  South Asia as region </vt:lpstr>
      <vt:lpstr>PowerPoint Presentation</vt:lpstr>
      <vt:lpstr>Our course is “interdisciplinary.” what does that mean?</vt:lpstr>
      <vt:lpstr>One type of interdisciplinary studies is called “area studies.”  What do you think characterizes that approach?</vt:lpstr>
      <vt:lpstr>PowerPoint Presentation</vt:lpstr>
      <vt:lpstr>Think-Pair-Share/small group discussion</vt:lpstr>
      <vt:lpstr>Think-Pair-Share/small group discussion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South Asia as region </dc:title>
  <dc:creator>Heilman, Rachel    IHS - Staff</dc:creator>
  <cp:lastModifiedBy>Heilman, Rachel    IHS - Staff</cp:lastModifiedBy>
  <cp:revision>18</cp:revision>
  <dcterms:created xsi:type="dcterms:W3CDTF">2021-08-01T17:30:05Z</dcterms:created>
  <dcterms:modified xsi:type="dcterms:W3CDTF">2022-02-24T19:46:13Z</dcterms:modified>
</cp:coreProperties>
</file>