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2/27/2022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2/27/2022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2/27/2022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2/27/2022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2/27/2022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3E7CE-C237-446C-BCE4-AE142AC58D7F}"/>
              </a:ext>
            </a:extLst>
          </p:cNvPr>
          <p:cNvSpPr>
            <a:spLocks noGrp="1"/>
          </p:cNvSpPr>
          <p:nvPr>
            <p:ph type="ctrTitle"/>
          </p:nvPr>
        </p:nvSpPr>
        <p:spPr/>
        <p:txBody>
          <a:bodyPr/>
          <a:lstStyle/>
          <a:p>
            <a:r>
              <a:rPr lang="en-US" dirty="0"/>
              <a:t>One Semester Elective (11</a:t>
            </a:r>
            <a:r>
              <a:rPr lang="en-US" baseline="30000" dirty="0"/>
              <a:t>th</a:t>
            </a:r>
            <a:r>
              <a:rPr lang="en-US" dirty="0"/>
              <a:t> &amp; 12</a:t>
            </a:r>
            <a:r>
              <a:rPr lang="en-US" baseline="30000" dirty="0"/>
              <a:t>th</a:t>
            </a:r>
            <a:r>
              <a:rPr lang="en-US" dirty="0"/>
              <a:t> Graders)</a:t>
            </a:r>
          </a:p>
        </p:txBody>
      </p:sp>
      <p:sp>
        <p:nvSpPr>
          <p:cNvPr id="3" name="Subtitle 2">
            <a:extLst>
              <a:ext uri="{FF2B5EF4-FFF2-40B4-BE49-F238E27FC236}">
                <a16:creationId xmlns:a16="http://schemas.microsoft.com/office/drawing/2014/main" id="{310756EE-FA73-47D3-9DD7-AF2F18E600E5}"/>
              </a:ext>
            </a:extLst>
          </p:cNvPr>
          <p:cNvSpPr>
            <a:spLocks noGrp="1"/>
          </p:cNvSpPr>
          <p:nvPr>
            <p:ph type="subTitle" idx="1"/>
          </p:nvPr>
        </p:nvSpPr>
        <p:spPr/>
        <p:txBody>
          <a:bodyPr>
            <a:normAutofit/>
          </a:bodyPr>
          <a:lstStyle/>
          <a:p>
            <a:endParaRPr lang="en-US" dirty="0"/>
          </a:p>
        </p:txBody>
      </p:sp>
      <p:sp>
        <p:nvSpPr>
          <p:cNvPr id="4" name="TextBox 3">
            <a:extLst>
              <a:ext uri="{FF2B5EF4-FFF2-40B4-BE49-F238E27FC236}">
                <a16:creationId xmlns:a16="http://schemas.microsoft.com/office/drawing/2014/main" id="{9D51FA94-BEE5-4BA5-BA32-F79087F43719}"/>
              </a:ext>
            </a:extLst>
          </p:cNvPr>
          <p:cNvSpPr txBox="1"/>
          <p:nvPr/>
        </p:nvSpPr>
        <p:spPr>
          <a:xfrm>
            <a:off x="408866" y="3772235"/>
            <a:ext cx="11374268" cy="1938992"/>
          </a:xfrm>
          <a:prstGeom prst="rect">
            <a:avLst/>
          </a:prstGeom>
          <a:noFill/>
        </p:spPr>
        <p:txBody>
          <a:bodyPr wrap="none" rtlCol="0">
            <a:spAutoFit/>
          </a:bodyPr>
          <a:lstStyle/>
          <a:p>
            <a:r>
              <a:rPr lang="en-US" sz="6000" dirty="0">
                <a:solidFill>
                  <a:schemeClr val="bg1"/>
                </a:solidFill>
              </a:rPr>
              <a:t>India &amp; South Asia:</a:t>
            </a:r>
          </a:p>
          <a:p>
            <a:r>
              <a:rPr lang="en-US" sz="6000" dirty="0">
                <a:solidFill>
                  <a:schemeClr val="bg1"/>
                </a:solidFill>
              </a:rPr>
              <a:t>From Area Studies to Ethnic Studies</a:t>
            </a:r>
          </a:p>
        </p:txBody>
      </p:sp>
    </p:spTree>
    <p:extLst>
      <p:ext uri="{BB962C8B-B14F-4D97-AF65-F5344CB8AC3E}">
        <p14:creationId xmlns:p14="http://schemas.microsoft.com/office/powerpoint/2010/main" val="187216514"/>
      </p:ext>
    </p:extLst>
  </p:cSld>
  <p:clrMapOvr>
    <a:masterClrMapping/>
  </p:clrMapOvr>
  <mc:AlternateContent xmlns:mc="http://schemas.openxmlformats.org/markup-compatibility/2006" xmlns:p14="http://schemas.microsoft.com/office/powerpoint/2010/main">
    <mc:Choice Requires="p14">
      <p:transition spd="slow" p14:dur="2000" advTm="57248"/>
    </mc:Choice>
    <mc:Fallback xmlns="">
      <p:transition spd="slow" advTm="5724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1EF61-B989-4AB1-ADFC-2C71072BB05B}"/>
              </a:ext>
            </a:extLst>
          </p:cNvPr>
          <p:cNvSpPr>
            <a:spLocks noGrp="1"/>
          </p:cNvSpPr>
          <p:nvPr>
            <p:ph type="title"/>
          </p:nvPr>
        </p:nvSpPr>
        <p:spPr/>
        <p:txBody>
          <a:bodyPr>
            <a:normAutofit/>
          </a:bodyPr>
          <a:lstStyle/>
          <a:p>
            <a:r>
              <a:rPr lang="en-US" sz="3600" dirty="0"/>
              <a:t>Is this class for you?</a:t>
            </a:r>
          </a:p>
        </p:txBody>
      </p:sp>
      <p:sp>
        <p:nvSpPr>
          <p:cNvPr id="3" name="Content Placeholder 2">
            <a:extLst>
              <a:ext uri="{FF2B5EF4-FFF2-40B4-BE49-F238E27FC236}">
                <a16:creationId xmlns:a16="http://schemas.microsoft.com/office/drawing/2014/main" id="{1A7BA6AC-0D0A-4FDC-9D2F-785234F25C2A}"/>
              </a:ext>
            </a:extLst>
          </p:cNvPr>
          <p:cNvSpPr>
            <a:spLocks noGrp="1"/>
          </p:cNvSpPr>
          <p:nvPr>
            <p:ph idx="1"/>
          </p:nvPr>
        </p:nvSpPr>
        <p:spPr>
          <a:xfrm>
            <a:off x="581192" y="2057666"/>
            <a:ext cx="5514808" cy="4465964"/>
          </a:xfrm>
        </p:spPr>
        <p:txBody>
          <a:bodyPr>
            <a:normAutofit lnSpcReduction="10000"/>
          </a:bodyPr>
          <a:lstStyle/>
          <a:p>
            <a:pPr marL="0" indent="0">
              <a:buNone/>
            </a:pPr>
            <a:r>
              <a:rPr lang="en-US" b="1" dirty="0"/>
              <a:t>Yes!  </a:t>
            </a:r>
            <a:r>
              <a:rPr lang="en-US" dirty="0"/>
              <a:t>Especially if…</a:t>
            </a:r>
          </a:p>
          <a:p>
            <a:r>
              <a:rPr lang="en-US" dirty="0"/>
              <a:t>You always wished you could learn about topics in Social Studies with much more depth and at a slower pace than you usually get to – you want a chance to truly think through things and understand them holistically </a:t>
            </a:r>
          </a:p>
          <a:p>
            <a:r>
              <a:rPr lang="en-US" dirty="0"/>
              <a:t>You’re interested in knowledge production – where do the “things we know” come from?  </a:t>
            </a:r>
          </a:p>
          <a:p>
            <a:r>
              <a:rPr lang="en-US" dirty="0"/>
              <a:t>You’d like some interdisciplinary experience</a:t>
            </a:r>
          </a:p>
          <a:p>
            <a:r>
              <a:rPr lang="en-US" dirty="0"/>
              <a:t>You would like a class that challenges you academically, but does not require work or studying outside of class</a:t>
            </a:r>
          </a:p>
          <a:p>
            <a:r>
              <a:rPr lang="en-US" dirty="0"/>
              <a:t>You’ll enjoy a connection with UW’s scholarship, whether your career path will take you in that direction or not</a:t>
            </a:r>
          </a:p>
        </p:txBody>
      </p:sp>
      <p:pic>
        <p:nvPicPr>
          <p:cNvPr id="5" name="Picture 4">
            <a:extLst>
              <a:ext uri="{FF2B5EF4-FFF2-40B4-BE49-F238E27FC236}">
                <a16:creationId xmlns:a16="http://schemas.microsoft.com/office/drawing/2014/main" id="{492EAD50-1882-4DF2-B5C9-02A49452AFE0}"/>
              </a:ext>
            </a:extLst>
          </p:cNvPr>
          <p:cNvPicPr>
            <a:picLocks noChangeAspect="1"/>
          </p:cNvPicPr>
          <p:nvPr/>
        </p:nvPicPr>
        <p:blipFill>
          <a:blip r:embed="rId2"/>
          <a:stretch>
            <a:fillRect/>
          </a:stretch>
        </p:blipFill>
        <p:spPr>
          <a:xfrm>
            <a:off x="6427271" y="1792805"/>
            <a:ext cx="4905746" cy="4995685"/>
          </a:xfrm>
          <a:prstGeom prst="rect">
            <a:avLst/>
          </a:prstGeom>
        </p:spPr>
      </p:pic>
    </p:spTree>
    <p:extLst>
      <p:ext uri="{BB962C8B-B14F-4D97-AF65-F5344CB8AC3E}">
        <p14:creationId xmlns:p14="http://schemas.microsoft.com/office/powerpoint/2010/main" val="2971320341"/>
      </p:ext>
    </p:extLst>
  </p:cSld>
  <p:clrMapOvr>
    <a:masterClrMapping/>
  </p:clrMapOvr>
  <mc:AlternateContent xmlns:mc="http://schemas.openxmlformats.org/markup-compatibility/2006" xmlns:p14="http://schemas.microsoft.com/office/powerpoint/2010/main">
    <mc:Choice Requires="p14">
      <p:transition spd="slow" p14:dur="2000" advTm="135675"/>
    </mc:Choice>
    <mc:Fallback xmlns="">
      <p:transition spd="slow" advTm="13567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85CB9-2738-46E0-928F-CD699EC02AEA}"/>
              </a:ext>
            </a:extLst>
          </p:cNvPr>
          <p:cNvSpPr>
            <a:spLocks noGrp="1"/>
          </p:cNvSpPr>
          <p:nvPr>
            <p:ph type="title"/>
          </p:nvPr>
        </p:nvSpPr>
        <p:spPr/>
        <p:txBody>
          <a:bodyPr/>
          <a:lstStyle/>
          <a:p>
            <a:r>
              <a:rPr lang="en-US" dirty="0"/>
              <a:t>India &amp; South Asia: From Area Studies to Ethnic Studies</a:t>
            </a:r>
          </a:p>
        </p:txBody>
      </p:sp>
      <p:sp>
        <p:nvSpPr>
          <p:cNvPr id="3" name="Content Placeholder 2">
            <a:extLst>
              <a:ext uri="{FF2B5EF4-FFF2-40B4-BE49-F238E27FC236}">
                <a16:creationId xmlns:a16="http://schemas.microsoft.com/office/drawing/2014/main" id="{64D67260-585B-47C8-A1F1-5F1B918B6A9F}"/>
              </a:ext>
            </a:extLst>
          </p:cNvPr>
          <p:cNvSpPr>
            <a:spLocks noGrp="1"/>
          </p:cNvSpPr>
          <p:nvPr>
            <p:ph idx="1"/>
          </p:nvPr>
        </p:nvSpPr>
        <p:spPr>
          <a:xfrm>
            <a:off x="581192" y="1883392"/>
            <a:ext cx="11029615" cy="4831308"/>
          </a:xfrm>
        </p:spPr>
        <p:txBody>
          <a:bodyPr>
            <a:normAutofit fontScale="85000" lnSpcReduction="20000"/>
          </a:bodyPr>
          <a:lstStyle/>
          <a:p>
            <a:r>
              <a:rPr lang="en-US" b="1" dirty="0"/>
              <a:t>Description</a:t>
            </a:r>
          </a:p>
          <a:p>
            <a:r>
              <a:rPr lang="en-US" dirty="0"/>
              <a:t>How can understanding a particular region both shape and enhance our understanding of ourselves and the world around us? As we gain knowledge, how do we both recognize and cross the political boundaries we see on maps? In this one-semester course we will use an interdisciplinary approach to examine India and wider South Asia as we work to conceptualize the ways people, power, geography, and the past shape the region. For the purposes of this course South Asia will include Bangladesh, Bhutan, India, Maldives, Nepal, Pakistan, and Sri Lanka.  In our role as global citizens we will also expand our inquiries to the web of connections between South Asia and our own individual and social identities.        </a:t>
            </a:r>
          </a:p>
          <a:p>
            <a:pPr marL="0" indent="0">
              <a:buNone/>
            </a:pPr>
            <a:r>
              <a:rPr lang="en-US" b="1" dirty="0"/>
              <a:t>Expectations and Goals</a:t>
            </a:r>
          </a:p>
          <a:p>
            <a:pPr marL="0" indent="0" fontAlgn="base">
              <a:buNone/>
            </a:pPr>
            <a:r>
              <a:rPr lang="en-US" dirty="0"/>
              <a:t>Units include:</a:t>
            </a:r>
          </a:p>
          <a:p>
            <a:pPr lvl="0" fontAlgn="base"/>
            <a:r>
              <a:rPr lang="en-US" dirty="0"/>
              <a:t>South Asia as a Region</a:t>
            </a:r>
          </a:p>
          <a:p>
            <a:pPr lvl="0" fontAlgn="base"/>
            <a:r>
              <a:rPr lang="en-US" dirty="0"/>
              <a:t>Identities in South Asia</a:t>
            </a:r>
          </a:p>
          <a:p>
            <a:pPr lvl="0" fontAlgn="base"/>
            <a:r>
              <a:rPr lang="en-US" dirty="0"/>
              <a:t>Diffusion of People and Cultures</a:t>
            </a:r>
          </a:p>
          <a:p>
            <a:pPr lvl="0" fontAlgn="base"/>
            <a:r>
              <a:rPr lang="en-US" dirty="0"/>
              <a:t>Student-Led Inquiry and Presentation</a:t>
            </a:r>
          </a:p>
          <a:p>
            <a:pPr marL="0" indent="0" fontAlgn="base">
              <a:buNone/>
            </a:pPr>
            <a:r>
              <a:rPr lang="en-US" dirty="0"/>
              <a:t>Throughout the course we will be gaining an understanding of interdisciplinary approaches to the construction of knowledge:</a:t>
            </a:r>
          </a:p>
          <a:p>
            <a:pPr lvl="0" fontAlgn="base"/>
            <a:r>
              <a:rPr lang="en-US" dirty="0"/>
              <a:t>Area Studies</a:t>
            </a:r>
          </a:p>
          <a:p>
            <a:pPr lvl="0" fontAlgn="base"/>
            <a:r>
              <a:rPr lang="en-US" dirty="0"/>
              <a:t>International Studies</a:t>
            </a:r>
          </a:p>
          <a:p>
            <a:pPr lvl="0" fontAlgn="base"/>
            <a:r>
              <a:rPr lang="en-US" dirty="0"/>
              <a:t>Ethnic Studies</a:t>
            </a:r>
          </a:p>
          <a:p>
            <a:endParaRPr lang="en-US" dirty="0"/>
          </a:p>
        </p:txBody>
      </p:sp>
    </p:spTree>
    <p:extLst>
      <p:ext uri="{BB962C8B-B14F-4D97-AF65-F5344CB8AC3E}">
        <p14:creationId xmlns:p14="http://schemas.microsoft.com/office/powerpoint/2010/main" val="1104064737"/>
      </p:ext>
    </p:extLst>
  </p:cSld>
  <p:clrMapOvr>
    <a:masterClrMapping/>
  </p:clrMapOvr>
  <mc:AlternateContent xmlns:mc="http://schemas.openxmlformats.org/markup-compatibility/2006" xmlns:p14="http://schemas.microsoft.com/office/powerpoint/2010/main">
    <mc:Choice Requires="p14">
      <p:transition spd="slow" p14:dur="2000" advTm="125311"/>
    </mc:Choice>
    <mc:Fallback xmlns="">
      <p:transition spd="slow" advTm="12531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D2FD2-273D-46F6-8B80-B0AA1483DF89}"/>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09467032-6A1C-41AA-9ED3-FF50E96B0351}"/>
              </a:ext>
            </a:extLst>
          </p:cNvPr>
          <p:cNvSpPr>
            <a:spLocks noGrp="1"/>
          </p:cNvSpPr>
          <p:nvPr>
            <p:ph idx="1"/>
          </p:nvPr>
        </p:nvSpPr>
        <p:spPr/>
        <p:txBody>
          <a:bodyPr>
            <a:normAutofit/>
          </a:bodyPr>
          <a:lstStyle/>
          <a:p>
            <a:pPr marL="0" indent="0">
              <a:buNone/>
            </a:pPr>
            <a:r>
              <a:rPr lang="en-US" sz="4400" dirty="0"/>
              <a:t>Contact</a:t>
            </a:r>
          </a:p>
        </p:txBody>
      </p:sp>
    </p:spTree>
    <p:extLst>
      <p:ext uri="{BB962C8B-B14F-4D97-AF65-F5344CB8AC3E}">
        <p14:creationId xmlns:p14="http://schemas.microsoft.com/office/powerpoint/2010/main" val="2734675717"/>
      </p:ext>
    </p:extLst>
  </p:cSld>
  <p:clrMapOvr>
    <a:masterClrMapping/>
  </p:clrMapOvr>
  <mc:AlternateContent xmlns:mc="http://schemas.openxmlformats.org/markup-compatibility/2006" xmlns:p14="http://schemas.microsoft.com/office/powerpoint/2010/main">
    <mc:Choice Requires="p14">
      <p:transition spd="slow" p14:dur="2000" advTm="9319"/>
    </mc:Choice>
    <mc:Fallback xmlns="">
      <p:transition spd="slow" advTm="9319"/>
    </mc:Fallback>
  </mc:AlternateContent>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333</TotalTime>
  <Words>326</Words>
  <Application>Microsoft Office PowerPoint</Application>
  <PresentationFormat>Widescreen</PresentationFormat>
  <Paragraphs>25</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Gill Sans MT</vt:lpstr>
      <vt:lpstr>Wingdings 2</vt:lpstr>
      <vt:lpstr>Dividend</vt:lpstr>
      <vt:lpstr>One Semester Elective (11th &amp; 12th Graders)</vt:lpstr>
      <vt:lpstr>Is this class for you?</vt:lpstr>
      <vt:lpstr>India &amp; South Asia: From Area Studies to Ethnic Studies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South Asia as region</dc:title>
  <dc:creator>Heilman, Rachel    IHS - Staff</dc:creator>
  <cp:lastModifiedBy>Heilman, Rachel    IHS - Staff</cp:lastModifiedBy>
  <cp:revision>25</cp:revision>
  <dcterms:created xsi:type="dcterms:W3CDTF">2021-08-01T17:30:05Z</dcterms:created>
  <dcterms:modified xsi:type="dcterms:W3CDTF">2022-02-27T21:31:33Z</dcterms:modified>
</cp:coreProperties>
</file>